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98" r:id="rId2"/>
  </p:sldMasterIdLst>
  <p:notesMasterIdLst>
    <p:notesMasterId r:id="rId49"/>
  </p:notesMasterIdLst>
  <p:handoutMasterIdLst>
    <p:handoutMasterId r:id="rId50"/>
  </p:handoutMasterIdLst>
  <p:sldIdLst>
    <p:sldId id="281" r:id="rId3"/>
    <p:sldId id="282" r:id="rId4"/>
    <p:sldId id="284" r:id="rId5"/>
    <p:sldId id="283" r:id="rId6"/>
    <p:sldId id="319" r:id="rId7"/>
    <p:sldId id="320" r:id="rId8"/>
    <p:sldId id="321" r:id="rId9"/>
    <p:sldId id="322" r:id="rId10"/>
    <p:sldId id="352" r:id="rId11"/>
    <p:sldId id="324" r:id="rId12"/>
    <p:sldId id="325" r:id="rId13"/>
    <p:sldId id="326" r:id="rId14"/>
    <p:sldId id="353" r:id="rId15"/>
    <p:sldId id="327" r:id="rId16"/>
    <p:sldId id="328" r:id="rId17"/>
    <p:sldId id="329" r:id="rId18"/>
    <p:sldId id="330" r:id="rId19"/>
    <p:sldId id="331" r:id="rId20"/>
    <p:sldId id="332" r:id="rId21"/>
    <p:sldId id="333" r:id="rId22"/>
    <p:sldId id="334" r:id="rId23"/>
    <p:sldId id="335" r:id="rId24"/>
    <p:sldId id="336" r:id="rId25"/>
    <p:sldId id="351" r:id="rId26"/>
    <p:sldId id="337" r:id="rId27"/>
    <p:sldId id="338" r:id="rId28"/>
    <p:sldId id="339" r:id="rId29"/>
    <p:sldId id="341" r:id="rId30"/>
    <p:sldId id="285" r:id="rId31"/>
    <p:sldId id="286" r:id="rId32"/>
    <p:sldId id="287" r:id="rId33"/>
    <p:sldId id="288" r:id="rId34"/>
    <p:sldId id="296" r:id="rId35"/>
    <p:sldId id="298" r:id="rId36"/>
    <p:sldId id="299" r:id="rId37"/>
    <p:sldId id="300" r:id="rId38"/>
    <p:sldId id="301" r:id="rId39"/>
    <p:sldId id="302" r:id="rId40"/>
    <p:sldId id="303" r:id="rId41"/>
    <p:sldId id="304" r:id="rId42"/>
    <p:sldId id="306" r:id="rId43"/>
    <p:sldId id="307" r:id="rId44"/>
    <p:sldId id="310" r:id="rId45"/>
    <p:sldId id="311" r:id="rId46"/>
    <p:sldId id="312" r:id="rId47"/>
    <p:sldId id="313"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613C767-C490-AD4A-AE48-78FDBD65CDAB}">
          <p14:sldIdLst/>
        </p14:section>
        <p14:section name="A simplified IoT network architecture" id="{1DEA1738-65CC-1C49-AAF9-D61A8FBB2924}">
          <p14:sldIdLst/>
        </p14:section>
        <p14:section name="Room/body-area networks: Bluetooth Low Energy" id="{1D2147B6-667F-E14E-A439-3A0CF2B268E2}">
          <p14:sldIdLst/>
        </p14:section>
        <p14:section name="Extending communication range" id="{3DF12631-61C2-214E-9A87-5C2B29D070D9}">
          <p14:sldIdLst>
            <p14:sldId id="281"/>
            <p14:sldId id="282"/>
            <p14:sldId id="284"/>
            <p14:sldId id="283"/>
            <p14:sldId id="319"/>
            <p14:sldId id="320"/>
            <p14:sldId id="321"/>
            <p14:sldId id="322"/>
            <p14:sldId id="352"/>
            <p14:sldId id="324"/>
            <p14:sldId id="325"/>
            <p14:sldId id="326"/>
            <p14:sldId id="353"/>
            <p14:sldId id="327"/>
            <p14:sldId id="328"/>
            <p14:sldId id="329"/>
            <p14:sldId id="330"/>
            <p14:sldId id="331"/>
            <p14:sldId id="332"/>
            <p14:sldId id="333"/>
            <p14:sldId id="334"/>
            <p14:sldId id="335"/>
            <p14:sldId id="336"/>
            <p14:sldId id="351"/>
            <p14:sldId id="337"/>
            <p14:sldId id="338"/>
            <p14:sldId id="339"/>
            <p14:sldId id="341"/>
          </p14:sldIdLst>
        </p14:section>
        <p14:section name="Even longer range (city-scale)" id="{BF83817C-F88A-7441-8B11-FA522F0FBB6B}">
          <p14:sldIdLst>
            <p14:sldId id="285"/>
            <p14:sldId id="286"/>
            <p14:sldId id="287"/>
            <p14:sldId id="288"/>
            <p14:sldId id="296"/>
            <p14:sldId id="298"/>
            <p14:sldId id="299"/>
            <p14:sldId id="300"/>
            <p14:sldId id="301"/>
            <p14:sldId id="302"/>
            <p14:sldId id="303"/>
            <p14:sldId id="304"/>
            <p14:sldId id="306"/>
            <p14:sldId id="307"/>
          </p14:sldIdLst>
        </p14:section>
        <p14:section name="Summary and Future" id="{1B10D029-1124-2F47-BB9E-527343C0AE31}">
          <p14:sldIdLst>
            <p14:sldId id="310"/>
            <p14:sldId id="311"/>
            <p14:sldId id="312"/>
            <p14:sldId id="313"/>
          </p14:sldIdLst>
        </p14:section>
      </p14:sectionLst>
    </p:ex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1AC"/>
    <a:srgbClr val="00BCAF"/>
    <a:srgbClr val="00B8AD"/>
    <a:srgbClr val="B0D2D3"/>
    <a:srgbClr val="4A95CF"/>
    <a:srgbClr val="4890C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450" autoAdjust="0"/>
    <p:restoredTop sz="78761" autoAdjust="0"/>
  </p:normalViewPr>
  <p:slideViewPr>
    <p:cSldViewPr>
      <p:cViewPr>
        <p:scale>
          <a:sx n="120" d="100"/>
          <a:sy n="120" d="100"/>
        </p:scale>
        <p:origin x="-2480" y="-75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howGuides="1">
      <p:cViewPr varScale="1">
        <p:scale>
          <a:sx n="95" d="100"/>
          <a:sy n="95" d="100"/>
        </p:scale>
        <p:origin x="3582"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50" Type="http://schemas.openxmlformats.org/officeDocument/2006/relationships/handoutMaster" Target="handoutMasters/handoutMaster1.xml"/><Relationship Id="rId51" Type="http://schemas.openxmlformats.org/officeDocument/2006/relationships/printerSettings" Target="printerSettings/printerSettings1.bin"/><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1C5132-FFA3-4B02-9F09-22FCF40EFA74}" type="datetimeFigureOut">
              <a:rPr lang="en-US" smtClean="0"/>
              <a:t>2/22/16</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3C20D7-F8F1-4196-9585-26F31AFC85C9}" type="slidenum">
              <a:rPr lang="en-US" smtClean="0"/>
              <a:t>‹#›</a:t>
            </a:fld>
            <a:endParaRPr lang="en-US"/>
          </a:p>
        </p:txBody>
      </p:sp>
    </p:spTree>
    <p:extLst>
      <p:ext uri="{BB962C8B-B14F-4D97-AF65-F5344CB8AC3E}">
        <p14:creationId xmlns:p14="http://schemas.microsoft.com/office/powerpoint/2010/main" val="416816212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6.jpeg>
</file>

<file path=ppt/media/image27.jpeg>
</file>

<file path=ppt/media/image28.jpeg>
</file>

<file path=ppt/media/image29.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6E42C9-243F-4DC5-AFF6-9D56B5FA9D63}" type="datetimeFigureOut">
              <a:rPr lang="en-US" smtClean="0"/>
              <a:t>2/22/16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EC444-603B-4F09-9A06-5917518DD901}" type="slidenum">
              <a:rPr lang="en-US" smtClean="0"/>
              <a:t>‹#›</a:t>
            </a:fld>
            <a:endParaRPr lang="en-US"/>
          </a:p>
        </p:txBody>
      </p:sp>
    </p:spTree>
    <p:extLst>
      <p:ext uri="{BB962C8B-B14F-4D97-AF65-F5344CB8AC3E}">
        <p14:creationId xmlns:p14="http://schemas.microsoft.com/office/powerpoint/2010/main" val="874255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6BF717D-1CCB-6341-9FF2-E2FDF03B953D}" type="slidenum">
              <a:rPr lang="en-US"/>
              <a:pPr/>
              <a:t>5</a:t>
            </a:fld>
            <a:endParaRPr lang="en-US"/>
          </a:p>
        </p:txBody>
      </p:sp>
      <p:sp>
        <p:nvSpPr>
          <p:cNvPr id="66562"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66563" name="Rectangle 3"/>
          <p:cNvSpPr>
            <a:spLocks noGrp="1" noChangeArrowheads="1"/>
          </p:cNvSpPr>
          <p:nvPr>
            <p:ph type="body" idx="1"/>
          </p:nvPr>
        </p:nvSpPr>
        <p:spPr/>
        <p:txBody>
          <a:bodyPr/>
          <a:lstStyle/>
          <a:p>
            <a:r>
              <a:rPr lang="en-US"/>
              <a:t>[Probably cut?] Today I</a:t>
            </a:r>
            <a:r>
              <a:rPr lang="ja-JP" altLang="en-US">
                <a:latin typeface="Arial"/>
              </a:rPr>
              <a:t>’</a:t>
            </a:r>
            <a:r>
              <a:rPr lang="en-US"/>
              <a:t>m going to talk about some technical problems in building multihop wireless networks, and I</a:t>
            </a:r>
            <a:r>
              <a:rPr lang="ja-JP" altLang="en-US">
                <a:latin typeface="Arial"/>
              </a:rPr>
              <a:t>’</a:t>
            </a:r>
            <a:r>
              <a:rPr lang="en-US"/>
              <a:t>m going to present a new routing metric that helps routing protocols find high-throughput routes.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F8CE4BC-E3AF-EB47-A799-2F0AA867EDA4}" type="slidenum">
              <a:rPr lang="en-US"/>
              <a:pPr/>
              <a:t>14</a:t>
            </a:fld>
            <a:endParaRPr lang="en-US"/>
          </a:p>
        </p:txBody>
      </p:sp>
      <p:sp>
        <p:nvSpPr>
          <p:cNvPr id="99330" name="Rectangle 2"/>
          <p:cNvSpPr>
            <a:spLocks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99331" name="Rectangle 3"/>
          <p:cNvSpPr>
            <a:spLocks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t>Here is one metric that aims to find high throughput routes.</a:t>
            </a:r>
          </a:p>
          <a:p>
            <a:r>
              <a:rPr lang="en-US"/>
              <a:t>Unfortunately it doesn</a:t>
            </a:r>
            <a:r>
              <a:rPr lang="ja-JP" altLang="en-US">
                <a:latin typeface="Arial"/>
              </a:rPr>
              <a:t>’</a:t>
            </a:r>
            <a:r>
              <a:rPr lang="en-US"/>
              <a:t>t work for our case with shared channels and link-layer retransmissions.</a:t>
            </a:r>
          </a:p>
          <a:p>
            <a:endParaRPr lang="en-US"/>
          </a:p>
          <a:p>
            <a:r>
              <a:rPr lang="en-US"/>
              <a:t>Notice what happens in the actual throughput examples.  On average, every other tx by A, B, or D gets lost (red splats), but they still occupy space &amp; time, using up potential throughput.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33390D-C291-344B-8C71-DBD0F3B575FF}" type="slidenum">
              <a:rPr lang="en-US"/>
              <a:pPr/>
              <a:t>15</a:t>
            </a:fld>
            <a:endParaRPr lang="en-US"/>
          </a:p>
        </p:txBody>
      </p:sp>
      <p:sp>
        <p:nvSpPr>
          <p:cNvPr id="62466" name="Rectangle 2"/>
          <p:cNvSpPr>
            <a:spLocks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62467" name="Rectangle 3"/>
          <p:cNvSpPr>
            <a:spLocks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t>Neither of these two metrics select the route with the highest throughput.  In fact, on our sorts of network, they will make very bad choices.  And what we are interested in is finding the highest throughput path.</a:t>
            </a:r>
          </a:p>
          <a:p>
            <a:endParaRPr lang="en-US"/>
          </a:p>
          <a:p>
            <a:r>
              <a:rPr lang="en-US"/>
              <a:t>To be fair, max bottleneck throughput would likely work well with point-to-point links, and max e2e delivery ratio would likely work well in the absence of link-layer retransmissions.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F9C9939-3A80-3547-B8DF-0DDBBC09180D}" type="slidenum">
              <a:rPr lang="en-US"/>
              <a:pPr/>
              <a:t>16</a:t>
            </a:fld>
            <a:endParaRPr lang="en-US"/>
          </a:p>
        </p:txBody>
      </p:sp>
      <p:sp>
        <p:nvSpPr>
          <p:cNvPr id="63490"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6349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58E5C94-E174-6143-A7C0-060F2F81FA9B}" type="slidenum">
              <a:rPr lang="en-US"/>
              <a:pPr/>
              <a:t>17</a:t>
            </a:fld>
            <a:endParaRPr lang="en-US"/>
          </a:p>
        </p:txBody>
      </p:sp>
      <p:sp>
        <p:nvSpPr>
          <p:cNvPr id="116738"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11673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AE74AF3-CBF9-D543-A0DE-0E7522D1D36A}" type="slidenum">
              <a:rPr lang="en-US"/>
              <a:pPr/>
              <a:t>18</a:t>
            </a:fld>
            <a:endParaRPr lang="en-US"/>
          </a:p>
        </p:txBody>
      </p:sp>
      <p:sp>
        <p:nvSpPr>
          <p:cNvPr id="117762"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11776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FBBE8C-8DF6-D944-8F6A-E7570741CC0E}" type="slidenum">
              <a:rPr lang="en-US"/>
              <a:pPr/>
              <a:t>19</a:t>
            </a:fld>
            <a:endParaRPr lang="en-US"/>
          </a:p>
        </p:txBody>
      </p:sp>
      <p:sp>
        <p:nvSpPr>
          <p:cNvPr id="118786"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11878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780F90-2EDC-DB4E-B12D-C3BAAEA6E843}" type="slidenum">
              <a:rPr lang="en-US"/>
              <a:pPr/>
              <a:t>20</a:t>
            </a:fld>
            <a:endParaRPr lang="en-US"/>
          </a:p>
        </p:txBody>
      </p:sp>
      <p:sp>
        <p:nvSpPr>
          <p:cNvPr id="64514"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64515" name="Rectangle 3"/>
          <p:cNvSpPr>
            <a:spLocks noGrp="1" noChangeArrowheads="1"/>
          </p:cNvSpPr>
          <p:nvPr>
            <p:ph type="body" idx="1"/>
          </p:nvPr>
        </p:nvSpPr>
        <p:spPr/>
        <p:txBody>
          <a:bodyPr/>
          <a:lstStyle/>
          <a:p>
            <a:r>
              <a:rPr lang="en-US"/>
              <a:t>Although the ETX implementation may make errors in throughput prediction, we don</a:t>
            </a:r>
            <a:r>
              <a:rPr lang="ja-JP" altLang="en-US">
                <a:latin typeface="Arial"/>
              </a:rPr>
              <a:t>’</a:t>
            </a:r>
            <a:r>
              <a:rPr lang="en-US"/>
              <a:t>t actually care about exactly predicting throughput: we want to rank routes in order of throughput.  So systematic mistakes (under/over-predictions) aren</a:t>
            </a:r>
            <a:r>
              <a:rPr lang="ja-JP" altLang="en-US">
                <a:latin typeface="Arial"/>
              </a:rPr>
              <a:t>’</a:t>
            </a:r>
            <a:r>
              <a:rPr lang="en-US"/>
              <a:t>t a problem.</a:t>
            </a:r>
          </a:p>
          <a:p>
            <a:endParaRPr lang="en-US"/>
          </a:p>
          <a:p>
            <a:r>
              <a:rPr lang="en-US"/>
              <a:t>ETX is designed especially for link-layer ACKs; it doesn</a:t>
            </a:r>
            <a:r>
              <a:rPr lang="ja-JP" altLang="en-US">
                <a:latin typeface="Arial"/>
              </a:rPr>
              <a:t>’</a:t>
            </a:r>
            <a:r>
              <a:rPr lang="en-US"/>
              <a:t>t make any sense otherwise.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1DB2C10-CA97-9345-B1F2-32A86CD631F4}" type="slidenum">
              <a:rPr lang="en-US"/>
              <a:pPr/>
              <a:t>21</a:t>
            </a:fld>
            <a:endParaRPr lang="en-US"/>
          </a:p>
        </p:txBody>
      </p:sp>
      <p:sp>
        <p:nvSpPr>
          <p:cNvPr id="119810"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119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7635765-75BC-F748-8B8F-5EB7B6C55963}" type="slidenum">
              <a:rPr lang="en-US"/>
              <a:pPr/>
              <a:t>22</a:t>
            </a:fld>
            <a:endParaRPr lang="en-US"/>
          </a:p>
        </p:txBody>
      </p:sp>
      <p:sp>
        <p:nvSpPr>
          <p:cNvPr id="70658"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70659" name="Rectangle 3"/>
          <p:cNvSpPr>
            <a:spLocks noGrp="1" noChangeArrowheads="1"/>
          </p:cNvSpPr>
          <p:nvPr>
            <p:ph type="body" idx="1"/>
          </p:nvPr>
        </p:nvSpPr>
        <p:spPr/>
        <p:txBody>
          <a:bodyPr/>
          <a:lstStyle/>
          <a:p>
            <a:r>
              <a:rPr lang="en-US"/>
              <a:t>Using 1mW instead of 30mW makes the network less connected, giving longer routes and fewer very good links.  However, the number of marginal links is about the same.</a:t>
            </a:r>
          </a:p>
          <a:p>
            <a:endParaRPr lang="en-US"/>
          </a:p>
          <a:p>
            <a:r>
              <a:rPr lang="en-US"/>
              <a:t>1 mW provides *fewer* route choices [although more practical choices, because there are fewere pairs with one-hop routes, which means more pairs are actually choosing between multi-hop routes].</a:t>
            </a:r>
          </a:p>
          <a:p>
            <a:endParaRPr lang="en-US"/>
          </a:p>
          <a:p>
            <a:r>
              <a:rPr lang="en-US"/>
              <a:t>DSDV is a proactive distance vector protocol; DSR is a reactive source routing protocol.</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AE46BDD-9DAF-ED40-A9D5-40D5D40C2AEF}" type="slidenum">
              <a:rPr lang="en-US"/>
              <a:pPr/>
              <a:t>23</a:t>
            </a:fld>
            <a:endParaRPr lang="en-US"/>
          </a:p>
        </p:txBody>
      </p:sp>
      <p:sp>
        <p:nvSpPr>
          <p:cNvPr id="71682"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71683" name="Rectangle 3"/>
          <p:cNvSpPr>
            <a:spLocks noGrp="1" noChangeArrowheads="1"/>
          </p:cNvSpPr>
          <p:nvPr>
            <p:ph type="body" idx="1"/>
          </p:nvPr>
        </p:nvSpPr>
        <p:spPr/>
        <p:txBody>
          <a:bodyPr/>
          <a:lstStyle/>
          <a:p>
            <a:r>
              <a:rPr lang="en-US"/>
              <a:t>Why does DSDV+ETX do better than DSDV+hop-count?</a:t>
            </a:r>
          </a:p>
          <a:p>
            <a:pPr>
              <a:buFontTx/>
              <a:buChar char="-"/>
            </a:pPr>
            <a:r>
              <a:rPr lang="en-US"/>
              <a:t>ETX avoids all of the asymmetric links (bottom left of purple line)</a:t>
            </a:r>
          </a:p>
          <a:p>
            <a:pPr>
              <a:buFontTx/>
              <a:buChar char="-"/>
            </a:pPr>
            <a:r>
              <a:rPr lang="en-US"/>
              <a:t>But even where hop-count was finding routes that work, ETX is finding better routes, because it is avoiding lossy links in general, e.g. in the middle-left of the graph.</a:t>
            </a:r>
          </a:p>
          <a:p>
            <a:pPr>
              <a:buFontTx/>
              <a:buChar char="-"/>
            </a:pPr>
            <a:r>
              <a:rPr lang="en-US"/>
              <a:t>ETX can only increase throughput for pairs that do not have 1-hop routes.  Since both hop-count &amp; ETX find the same 1-hop routes, the throughput is the same -- that</a:t>
            </a:r>
            <a:r>
              <a:rPr lang="ja-JP" altLang="en-US">
                <a:latin typeface="Arial"/>
              </a:rPr>
              <a:t>’</a:t>
            </a:r>
            <a:r>
              <a:rPr lang="en-US"/>
              <a:t>s the right side of the graph where all the lines are the same.</a:t>
            </a:r>
          </a:p>
          <a:p>
            <a:pPr>
              <a:buFontTx/>
              <a:buChar char="-"/>
            </a:pPr>
            <a:r>
              <a:rPr lang="en-US"/>
              <a:t>We notice that neither ETX nor hop-count do as well as </a:t>
            </a:r>
            <a:r>
              <a:rPr lang="ja-JP" altLang="en-US">
                <a:latin typeface="Arial"/>
              </a:rPr>
              <a:t>‘</a:t>
            </a:r>
            <a:r>
              <a:rPr lang="en-US"/>
              <a:t>best</a:t>
            </a:r>
            <a:r>
              <a:rPr lang="ja-JP" altLang="en-US">
                <a:latin typeface="Arial"/>
              </a:rPr>
              <a:t>’</a:t>
            </a:r>
            <a:r>
              <a:rPr lang="en-US"/>
              <a:t> for the 1-hop routes on the right -- that</a:t>
            </a:r>
            <a:r>
              <a:rPr lang="ja-JP" altLang="en-US">
                <a:latin typeface="Arial"/>
              </a:rPr>
              <a:t>’</a:t>
            </a:r>
            <a:r>
              <a:rPr lang="en-US"/>
              <a:t>s because of the DSDV overhead.</a:t>
            </a:r>
          </a:p>
          <a:p>
            <a:pPr>
              <a:buFontTx/>
              <a:buChar char="-"/>
            </a:pPr>
            <a:r>
              <a:rPr lang="en-US"/>
              <a:t>ETX provides the most benefit for pairs that are many hops away -- the more hops, the better is ETX</a:t>
            </a:r>
            <a:r>
              <a:rPr lang="ja-JP" altLang="en-US">
                <a:latin typeface="Arial"/>
              </a:rPr>
              <a:t>’</a:t>
            </a:r>
            <a:r>
              <a:rPr lang="en-US"/>
              <a:t>s advantage, because more hops means more possible routes; more possible routes means hopcount is more likely to choose a bad route.</a:t>
            </a:r>
          </a:p>
          <a:p>
            <a:pPr>
              <a:buFontTx/>
              <a:buChar char="-"/>
            </a:pPr>
            <a:r>
              <a:rPr lang="en-US"/>
              <a:t>There are still one or two zeros; these are nodes that didn</a:t>
            </a:r>
            <a:r>
              <a:rPr lang="ja-JP" altLang="en-US">
                <a:latin typeface="Arial"/>
              </a:rPr>
              <a:t>’</a:t>
            </a:r>
            <a:r>
              <a:rPr lang="en-US"/>
              <a:t>t have any good links during the experiment.</a:t>
            </a:r>
          </a:p>
          <a:p>
            <a:pPr>
              <a:buFontTx/>
              <a:buChar char="-"/>
            </a:pPr>
            <a:endParaRPr lang="en-US"/>
          </a:p>
          <a:p>
            <a:r>
              <a:rPr lang="en-US"/>
              <a:t>[ don</a:t>
            </a:r>
            <a:r>
              <a:rPr lang="ja-JP" altLang="en-US">
                <a:latin typeface="Arial"/>
              </a:rPr>
              <a:t>’</a:t>
            </a:r>
            <a:r>
              <a:rPr lang="en-US"/>
              <a:t>t refer to right or left -- use </a:t>
            </a:r>
            <a:r>
              <a:rPr lang="ja-JP" altLang="en-US">
                <a:latin typeface="Arial"/>
              </a:rPr>
              <a:t>‘</a:t>
            </a:r>
            <a:r>
              <a:rPr lang="en-US"/>
              <a:t>upper right</a:t>
            </a:r>
            <a:r>
              <a:rPr lang="ja-JP" altLang="en-US">
                <a:latin typeface="Arial"/>
              </a:rPr>
              <a:t>’</a:t>
            </a:r>
            <a:r>
              <a:rPr lang="en-US"/>
              <a:t>, and </a:t>
            </a:r>
            <a:r>
              <a:rPr lang="ja-JP" altLang="en-US">
                <a:latin typeface="Arial"/>
              </a:rPr>
              <a:t>‘</a:t>
            </a:r>
            <a:r>
              <a:rPr lang="en-US"/>
              <a:t>lower left</a:t>
            </a:r>
            <a:r>
              <a:rPr lang="ja-JP" altLang="en-US">
                <a:latin typeface="Arial"/>
              </a:rPr>
              <a:t>’</a:t>
            </a:r>
            <a:r>
              <a:rPr lang="en-US"/>
              <a:t> ] </a:t>
            </a:r>
          </a:p>
          <a:p>
            <a:r>
              <a:rPr lang="en-US"/>
              <a:t>[ discuss </a:t>
            </a:r>
            <a:r>
              <a:rPr lang="ja-JP" altLang="en-US">
                <a:latin typeface="Arial"/>
              </a:rPr>
              <a:t>‘</a:t>
            </a:r>
            <a:r>
              <a:rPr lang="en-US"/>
              <a:t>zeroes</a:t>
            </a:r>
            <a:r>
              <a:rPr lang="ja-JP" altLang="en-US">
                <a:latin typeface="Arial"/>
              </a:rPr>
              <a:t>’</a:t>
            </a:r>
            <a:r>
              <a:rPr lang="en-US"/>
              <a:t> or not? ]</a:t>
            </a:r>
          </a:p>
          <a:p>
            <a:endParaRPr lang="en-US"/>
          </a:p>
          <a:p>
            <a:r>
              <a:rPr lang="en-US"/>
              <a:t>Avg. ETX throughput: 158 pkts/sec</a:t>
            </a:r>
          </a:p>
          <a:p>
            <a:r>
              <a:rPr lang="en-US"/>
              <a:t>Avg. hop-count throughput: 137 pkts/sec</a:t>
            </a:r>
          </a:p>
          <a:p>
            <a:r>
              <a:rPr lang="en-US"/>
              <a:t>15% improvement</a:t>
            </a:r>
          </a:p>
          <a:p>
            <a:endParaRPr lang="en-US"/>
          </a:p>
          <a:p>
            <a:r>
              <a:rPr lang="en-US"/>
              <a:t>Ignoring 1-hops: </a:t>
            </a:r>
          </a:p>
          <a:p>
            <a:r>
              <a:rPr lang="en-US"/>
              <a:t>ETX: 101</a:t>
            </a:r>
          </a:p>
          <a:p>
            <a:r>
              <a:rPr lang="en-US"/>
              <a:t>Hop-count: 73</a:t>
            </a:r>
          </a:p>
          <a:p>
            <a:r>
              <a:rPr lang="en-US"/>
              <a:t>38% improvement</a:t>
            </a:r>
          </a:p>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A5556E7-62B5-654C-8A2F-84B724838A35}" type="slidenum">
              <a:rPr lang="en-US"/>
              <a:pPr/>
              <a:t>6</a:t>
            </a:fld>
            <a:endParaRPr lang="en-US"/>
          </a:p>
        </p:txBody>
      </p:sp>
      <p:sp>
        <p:nvSpPr>
          <p:cNvPr id="41986"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41987" name="Rectangle 3"/>
          <p:cNvSpPr>
            <a:spLocks noGrp="1" noChangeArrowheads="1"/>
          </p:cNvSpPr>
          <p:nvPr>
            <p:ph type="body" idx="1"/>
          </p:nvPr>
        </p:nvSpPr>
        <p:spPr/>
        <p:txBody>
          <a:bodyPr/>
          <a:lstStyle/>
          <a:p>
            <a:r>
              <a:rPr lang="en-US"/>
              <a:t>We wanted to experiment with routing protocols, so we built an indoor testbed.   The indoor testbed has many practical advantages for experimentation: ease of administration, upgrading, accessibility --- every node has a wired link for control.  The rest of this talk will talk about results from the indoor network.  </a:t>
            </a:r>
          </a:p>
          <a:p>
            <a:endParaRPr lang="en-US"/>
          </a:p>
          <a:p>
            <a:r>
              <a:rPr lang="en-US"/>
              <a:t>The indoor net is like a Roofnet, but inside: commodity PCs &amp; 802.11 hardware, omnidirectional antennas.  Although not identical, results on the indoor network should be indicative of the Roofnet.</a:t>
            </a:r>
          </a:p>
          <a:p>
            <a:endParaRPr lang="en-US"/>
          </a:p>
          <a:p>
            <a:r>
              <a:rPr lang="en-US"/>
              <a:t>Looking at all the previous work on ad hoc protocols, it seemed as if it should be easy to get any of those protocols to work on a small static network.  We started by implementing DSDV.</a:t>
            </a:r>
          </a:p>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0F120D0-77D3-9048-889F-61D668246BBC}" type="slidenum">
              <a:rPr lang="en-US"/>
              <a:pPr/>
              <a:t>24</a:t>
            </a:fld>
            <a:endParaRPr lang="en-US"/>
          </a:p>
        </p:txBody>
      </p:sp>
      <p:sp>
        <p:nvSpPr>
          <p:cNvPr id="121858"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1218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4BC94B6-FDF2-D646-AA39-0A30E9B99FF5}" type="slidenum">
              <a:rPr lang="en-US"/>
              <a:pPr/>
              <a:t>25</a:t>
            </a:fld>
            <a:endParaRPr lang="en-US"/>
          </a:p>
        </p:txBody>
      </p:sp>
      <p:sp>
        <p:nvSpPr>
          <p:cNvPr id="73730"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73731" name="Rectangle 3"/>
          <p:cNvSpPr>
            <a:spLocks noGrp="1" noChangeArrowheads="1"/>
          </p:cNvSpPr>
          <p:nvPr>
            <p:ph type="body" idx="1"/>
          </p:nvPr>
        </p:nvSpPr>
        <p:spPr/>
        <p:txBody>
          <a:bodyPr/>
          <a:lstStyle/>
          <a:p>
            <a:r>
              <a:rPr lang="en-US"/>
              <a:t>TX feedback allows DSR to switch up to a better route when a link loses packets, so even if DSR finds routes with lossy links, it can switch to a better route when packet losses occur.  In this way, DSR is always improving the route quality.</a:t>
            </a:r>
          </a:p>
          <a:p>
            <a:endParaRPr lang="en-US"/>
          </a:p>
          <a:p>
            <a:r>
              <a:rPr lang="en-US"/>
              <a:t>However, ETX provides some benefit: it lets DSR start of with better routes, avoiding the time DSR wastes using bad routes before switching to good routes -- although we don</a:t>
            </a:r>
            <a:r>
              <a:rPr lang="ja-JP" altLang="en-US">
                <a:latin typeface="Arial"/>
              </a:rPr>
              <a:t>’</a:t>
            </a:r>
            <a:r>
              <a:rPr lang="en-US"/>
              <a:t>t know if that is the reason for the gap on this slide, or not.</a:t>
            </a:r>
          </a:p>
          <a:p>
            <a:endParaRPr lang="en-US"/>
          </a:p>
          <a:p>
            <a:r>
              <a:rPr lang="en-US"/>
              <a:t>Because our DSR implementation has a link cache, DSR can find and switch to a new route without even performing a route request broadcast -- it simply re-runs Dijkstra</a:t>
            </a:r>
            <a:r>
              <a:rPr lang="ja-JP" altLang="en-US">
                <a:latin typeface="Arial"/>
              </a:rPr>
              <a:t>’</a:t>
            </a:r>
            <a:r>
              <a:rPr lang="en-US"/>
              <a:t>s algorithm over the non-broken links it knows about.  So new route requests are very rare.  Although I can</a:t>
            </a:r>
            <a:r>
              <a:rPr lang="ja-JP" altLang="en-US">
                <a:latin typeface="Arial"/>
              </a:rPr>
              <a:t>’</a:t>
            </a:r>
            <a:r>
              <a:rPr lang="en-US"/>
              <a:t>t quantify it, so don</a:t>
            </a:r>
            <a:r>
              <a:rPr lang="ja-JP" altLang="en-US">
                <a:latin typeface="Arial"/>
              </a:rPr>
              <a:t>’</a:t>
            </a:r>
            <a:r>
              <a:rPr lang="en-US"/>
              <a:t>t talk about it.</a:t>
            </a:r>
          </a:p>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59F19D-DEA7-F641-BEE6-D1AE74808690}" type="slidenum">
              <a:rPr lang="en-US"/>
              <a:pPr/>
              <a:t>26</a:t>
            </a:fld>
            <a:endParaRPr lang="en-US"/>
          </a:p>
        </p:txBody>
      </p:sp>
      <p:sp>
        <p:nvSpPr>
          <p:cNvPr id="72706"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72707" name="Rectangle 3"/>
          <p:cNvSpPr>
            <a:spLocks noGrp="1" noChangeArrowheads="1"/>
          </p:cNvSpPr>
          <p:nvPr>
            <p:ph type="body" idx="1"/>
          </p:nvPr>
        </p:nvSpPr>
        <p:spPr/>
        <p:txBody>
          <a:bodyPr/>
          <a:lstStyle/>
          <a:p>
            <a:r>
              <a:rPr lang="en-US"/>
              <a:t>Without TX feedback, DSR uses the first shortest route it finds.  Adding ETX enables DSR to better select an initial route.  TX feedback and route metrics can be seen as orthogonal mechanisms.  </a:t>
            </a:r>
          </a:p>
          <a:p>
            <a:endParaRPr lang="en-US"/>
          </a:p>
          <a:p>
            <a:r>
              <a:rPr lang="en-US"/>
              <a:t>RTM says don</a:t>
            </a:r>
            <a:r>
              <a:rPr lang="ja-JP" altLang="en-US">
                <a:latin typeface="Arial"/>
              </a:rPr>
              <a:t>’</a:t>
            </a:r>
            <a:r>
              <a:rPr lang="en-US"/>
              <a:t>t talk about this, because tx feedback seemed to work pretty well in our experiments [ when would this be the case ]: For example, you might not want to switch off of a route just because of a few seconds of transmission failure -- it may still be the fastest route out there, on average.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1F4BE3E-808D-5C41-996E-B951739E0681}" type="slidenum">
              <a:rPr lang="en-US"/>
              <a:pPr/>
              <a:t>27</a:t>
            </a:fld>
            <a:endParaRPr lang="en-US"/>
          </a:p>
        </p:txBody>
      </p:sp>
      <p:sp>
        <p:nvSpPr>
          <p:cNvPr id="95234"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95235" name="Rectangle 3"/>
          <p:cNvSpPr>
            <a:spLocks noGrp="1" noChangeArrowheads="1"/>
          </p:cNvSpPr>
          <p:nvPr>
            <p:ph type="body" idx="1"/>
          </p:nvPr>
        </p:nvSpPr>
        <p:spPr/>
        <p:txBody>
          <a:bodyPr/>
          <a:lstStyle/>
          <a:p>
            <a:r>
              <a:rPr lang="en-US"/>
              <a:t>Many other people have noticed the problems with poor wireless links, and many different ideas have been proposed and implemented.</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B62CA0-4208-564A-BEB8-059BF80EB788}" type="slidenum">
              <a:rPr lang="en-US"/>
              <a:pPr/>
              <a:t>28</a:t>
            </a:fld>
            <a:endParaRPr lang="en-US"/>
          </a:p>
        </p:txBody>
      </p:sp>
      <p:sp>
        <p:nvSpPr>
          <p:cNvPr id="75778"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75779" name="Rectangle 3"/>
          <p:cNvSpPr>
            <a:spLocks noGrp="1" noChangeArrowheads="1"/>
          </p:cNvSpPr>
          <p:nvPr>
            <p:ph type="body" idx="1"/>
          </p:nvPr>
        </p:nvSpPr>
        <p:spPr/>
        <p:txBody>
          <a:bodyPr/>
          <a:lstStyle/>
          <a:p>
            <a:r>
              <a:rPr lang="en-US"/>
              <a:t>[ ETX will be more important for bigger networks? -- finding good routes will be more important; is ETX the best way to find good routes?  It doesn</a:t>
            </a:r>
            <a:r>
              <a:rPr lang="ja-JP" altLang="en-US">
                <a:latin typeface="Arial"/>
              </a:rPr>
              <a:t>’</a:t>
            </a:r>
            <a:r>
              <a:rPr lang="en-US"/>
              <a:t>t suck, anyway…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Anticipate changes and innovations in the coming years</a:t>
            </a:r>
          </a:p>
          <a:p>
            <a:endParaRPr lang="en-US" dirty="0"/>
          </a:p>
        </p:txBody>
      </p:sp>
      <p:sp>
        <p:nvSpPr>
          <p:cNvPr id="4" name="Slide Number Placeholder 3"/>
          <p:cNvSpPr>
            <a:spLocks noGrp="1"/>
          </p:cNvSpPr>
          <p:nvPr>
            <p:ph type="sldNum" sz="quarter" idx="10"/>
          </p:nvPr>
        </p:nvSpPr>
        <p:spPr/>
        <p:txBody>
          <a:bodyPr/>
          <a:lstStyle/>
          <a:p>
            <a:fld id="{8DAEC444-603B-4F09-9A06-5917518DD901}" type="slidenum">
              <a:rPr lang="en-US" smtClean="0"/>
              <a:t>46</a:t>
            </a:fld>
            <a:endParaRPr lang="en-US"/>
          </a:p>
        </p:txBody>
      </p:sp>
    </p:spTree>
    <p:extLst>
      <p:ext uri="{BB962C8B-B14F-4D97-AF65-F5344CB8AC3E}">
        <p14:creationId xmlns:p14="http://schemas.microsoft.com/office/powerpoint/2010/main" val="1700898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68B5212-3E01-DD42-AC7F-A00BAE598B6F}" type="slidenum">
              <a:rPr lang="en-US"/>
              <a:pPr/>
              <a:t>7</a:t>
            </a:fld>
            <a:endParaRPr lang="en-US"/>
          </a:p>
        </p:txBody>
      </p:sp>
      <p:sp>
        <p:nvSpPr>
          <p:cNvPr id="43010"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43011" name="Rectangle 3"/>
          <p:cNvSpPr>
            <a:spLocks noGrp="1" noChangeArrowheads="1"/>
          </p:cNvSpPr>
          <p:nvPr>
            <p:ph type="body" idx="1"/>
          </p:nvPr>
        </p:nvSpPr>
        <p:spPr/>
        <p:txBody>
          <a:bodyPr/>
          <a:lstStyle/>
          <a:p>
            <a:r>
              <a:rPr lang="en-US"/>
              <a:t>Unfortunately, the result was disappointing.  We had poor latency for remote logins over the wireless network, and file transfers were slow.  Since at one point we used the wireless network for control as well as experimentation, network performance problems were clear.</a:t>
            </a:r>
          </a:p>
          <a:p>
            <a:endParaRPr lang="en-US"/>
          </a:p>
          <a:p>
            <a:r>
              <a:rPr lang="en-US"/>
              <a:t>To be more precise about the problems, we ran UDP throughput tests.  This figure shows CDF of UDP throughputs between 100 pairs of nodes using DSDV with min hopcount.</a:t>
            </a:r>
          </a:p>
          <a:p>
            <a:endParaRPr lang="en-US"/>
          </a:p>
          <a:p>
            <a:pPr>
              <a:buFontTx/>
              <a:buChar char="-"/>
            </a:pPr>
            <a:r>
              <a:rPr lang="en-US"/>
              <a:t>X-axis is pkts/sec; Y-axis is fraction of pairs that got less than that many pkts/sec</a:t>
            </a:r>
          </a:p>
          <a:p>
            <a:pPr>
              <a:buFontTx/>
              <a:buChar char="-"/>
            </a:pPr>
            <a:r>
              <a:rPr lang="en-US"/>
              <a:t>Example: 50% of pairs sent less than 100 pkts/sec</a:t>
            </a:r>
          </a:p>
          <a:p>
            <a:pPr>
              <a:buFontTx/>
              <a:buChar char="-"/>
            </a:pPr>
            <a:r>
              <a:rPr lang="en-US"/>
              <a:t>Lower right is better.</a:t>
            </a:r>
          </a:p>
          <a:p>
            <a:pPr>
              <a:buFontTx/>
              <a:buChar char="-"/>
            </a:pPr>
            <a:r>
              <a:rPr lang="en-US"/>
              <a:t>Max 802.11 throughput at this bit-rate and packet size is 451 pkts/sec, so some pairs are doing pretty well.</a:t>
            </a:r>
          </a:p>
          <a:p>
            <a:pPr>
              <a:buFontTx/>
              <a:buChar char="-"/>
            </a:pPr>
            <a:r>
              <a:rPr lang="en-US"/>
              <a:t>But 20% of pairs had ~0 throughput!</a:t>
            </a:r>
          </a:p>
          <a:p>
            <a:pPr>
              <a:buFontTx/>
              <a:buChar char="-"/>
            </a:pPr>
            <a:r>
              <a:rPr lang="en-US"/>
              <a:t>Clearly, those zeros are not great; but what would the right result look like?  Is the network disconnected, for example?</a:t>
            </a:r>
          </a:p>
          <a:p>
            <a:endParaRPr lang="en-US"/>
          </a:p>
          <a:p>
            <a:pPr>
              <a:buFontTx/>
              <a:buChar char="-"/>
            </a:pP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D07D0A2-37D0-D645-9184-CD37AEDB246C}" type="slidenum">
              <a:rPr lang="en-US"/>
              <a:pPr/>
              <a:t>8</a:t>
            </a:fld>
            <a:endParaRPr lang="en-US"/>
          </a:p>
        </p:txBody>
      </p:sp>
      <p:sp>
        <p:nvSpPr>
          <p:cNvPr id="45058"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45059" name="Rectangle 3"/>
          <p:cNvSpPr>
            <a:spLocks noGrp="1" noChangeArrowheads="1"/>
          </p:cNvSpPr>
          <p:nvPr>
            <p:ph type="body" idx="1"/>
          </p:nvPr>
        </p:nvSpPr>
        <p:spPr/>
        <p:txBody>
          <a:bodyPr/>
          <a:lstStyle/>
          <a:p>
            <a:r>
              <a:rPr lang="en-US"/>
              <a:t>Yes, we can do better.  Best beats DSDV hop-count by a large margin.  So we know DSDV is not doing as well as possible.  Things to notice:</a:t>
            </a:r>
          </a:p>
          <a:p>
            <a:endParaRPr lang="en-US"/>
          </a:p>
          <a:p>
            <a:pPr>
              <a:buFontTx/>
              <a:buChar char="-"/>
            </a:pPr>
            <a:r>
              <a:rPr lang="en-US"/>
              <a:t>Notice 1-hop/2-hop distinction at horizontal segment -- when routing multi-hop, there is some throughput reduction to be expected.</a:t>
            </a:r>
          </a:p>
          <a:p>
            <a:pPr>
              <a:buFontTx/>
              <a:buChar char="-"/>
            </a:pPr>
            <a:r>
              <a:rPr lang="en-US"/>
              <a:t>For one-hop routes, we get approximately as good as we deserve.</a:t>
            </a:r>
          </a:p>
          <a:p>
            <a:pPr>
              <a:buFontTx/>
              <a:buChar char="-"/>
            </a:pPr>
            <a:r>
              <a:rPr lang="en-US"/>
              <a:t>Difference in one-hop routes is due to DSDV protocol overhead: route broadcasts.</a:t>
            </a:r>
          </a:p>
          <a:p>
            <a:pPr>
              <a:buFontTx/>
              <a:buChar char="-"/>
            </a:pPr>
            <a:r>
              <a:rPr lang="en-US"/>
              <a:t>DSDV finds many zero-throughput routes between many pairs, even though non-zero routes exist between those pairs.</a:t>
            </a:r>
          </a:p>
          <a:p>
            <a:pPr>
              <a:buFontTx/>
              <a:buChar char="-"/>
            </a:pPr>
            <a:r>
              <a:rPr lang="en-US"/>
              <a:t>For the rest of the multi-hop routes, DSDV still finds routes with much lower throughput than is possible -- by up to a factor of 2 to 5!</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CA01C2A-17B4-E34E-86CD-44BBF1042612}" type="slidenum">
              <a:rPr lang="en-US"/>
              <a:pPr/>
              <a:t>9</a:t>
            </a:fld>
            <a:endParaRPr lang="en-US"/>
          </a:p>
        </p:txBody>
      </p:sp>
      <p:sp>
        <p:nvSpPr>
          <p:cNvPr id="87042" name="Rectangle 2"/>
          <p:cNvSpPr>
            <a:spLocks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87043" name="Rectangle 3"/>
          <p:cNvSpPr>
            <a:spLocks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t>Because there is such variation in the links, there is also lots of variation in paths that can be found, even for the same hop count.   This is why hop-count doesn</a:t>
            </a:r>
            <a:r>
              <a:rPr lang="ja-JP" altLang="en-US">
                <a:latin typeface="Arial"/>
              </a:rPr>
              <a:t>’</a:t>
            </a:r>
            <a:r>
              <a:rPr lang="en-US"/>
              <a:t>t do as well as the best.</a:t>
            </a:r>
          </a:p>
          <a:p>
            <a:endParaRPr lang="en-US"/>
          </a:p>
          <a:p>
            <a:pPr>
              <a:buFontTx/>
              <a:buChar char="-"/>
            </a:pPr>
            <a:r>
              <a:rPr lang="en-US"/>
              <a:t>more hops = larger number of potential paths, more variations</a:t>
            </a:r>
          </a:p>
          <a:p>
            <a:pPr>
              <a:buFontTx/>
              <a:buChar char="-"/>
            </a:pPr>
            <a:r>
              <a:rPr lang="en-US"/>
              <a:t>Minimum hop-count chooses essentially randomly between paths, so expected hop-count throughput is much less than the best found.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5E8F4AA-E3A3-0E46-9366-08D0B24B144F}" type="slidenum">
              <a:rPr lang="en-US"/>
              <a:pPr/>
              <a:t>10</a:t>
            </a:fld>
            <a:endParaRPr lang="en-US"/>
          </a:p>
        </p:txBody>
      </p:sp>
      <p:sp>
        <p:nvSpPr>
          <p:cNvPr id="48130"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48131" name="Rectangle 3"/>
          <p:cNvSpPr>
            <a:spLocks noGrp="1" noChangeArrowheads="1"/>
          </p:cNvSpPr>
          <p:nvPr>
            <p:ph type="body" idx="1"/>
          </p:nvPr>
        </p:nvSpPr>
        <p:spPr/>
        <p:txBody>
          <a:bodyPr/>
          <a:lstStyle/>
          <a:p>
            <a:r>
              <a:rPr lang="en-US"/>
              <a:t>Challenge number one: on shared-channel wireless networks, successive hops of a multi-hop route will interfere with each other. </a:t>
            </a:r>
          </a:p>
          <a:p>
            <a:endParaRPr lang="en-US"/>
          </a:p>
          <a:p>
            <a:pPr>
              <a:buFontTx/>
              <a:buChar char="-"/>
            </a:pPr>
            <a:r>
              <a:rPr lang="en-US"/>
              <a:t>Max 2-hop throughput = 1/2 -- Middle node has to send and receive each packet once. </a:t>
            </a:r>
          </a:p>
          <a:p>
            <a:pPr>
              <a:buFontTx/>
              <a:buChar char="-"/>
            </a:pPr>
            <a:r>
              <a:rPr lang="en-US"/>
              <a:t>Max 3-hop = 1/3 -- 1st and 3rd node can</a:t>
            </a:r>
            <a:r>
              <a:rPr lang="ja-JP" altLang="en-US">
                <a:latin typeface="Arial"/>
              </a:rPr>
              <a:t>’</a:t>
            </a:r>
            <a:r>
              <a:rPr lang="en-US"/>
              <a:t>t transmit at the same time, collisions at node 2.</a:t>
            </a:r>
          </a:p>
          <a:p>
            <a:pPr>
              <a:buFontTx/>
              <a:buChar char="-"/>
            </a:pPr>
            <a:r>
              <a:rPr lang="en-US"/>
              <a:t>Effect reaches steady state after about 4 or five hops, but exact behavior depends on the interference between nodes (radio parameters, propagation conditions, etc.)</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8C604C1-38CC-C140-B4D1-0A2F0CE76BEA}" type="slidenum">
              <a:rPr lang="en-US"/>
              <a:pPr/>
              <a:t>11</a:t>
            </a:fld>
            <a:endParaRPr lang="en-US"/>
          </a:p>
        </p:txBody>
      </p:sp>
      <p:sp>
        <p:nvSpPr>
          <p:cNvPr id="91138"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91139" name="Rectangle 3"/>
          <p:cNvSpPr>
            <a:spLocks noGrp="1" noChangeArrowheads="1"/>
          </p:cNvSpPr>
          <p:nvPr>
            <p:ph type="body" idx="1"/>
          </p:nvPr>
        </p:nvSpPr>
        <p:spPr/>
        <p:txBody>
          <a:bodyPr/>
          <a:lstStyle/>
          <a:p>
            <a:pPr>
              <a:buFontTx/>
              <a:buChar char="-"/>
            </a:pPr>
            <a:r>
              <a:rPr lang="en-US"/>
              <a:t>Figure shows 227 non-zero (one-way) links out of 812 total.</a:t>
            </a:r>
          </a:p>
          <a:p>
            <a:pPr>
              <a:buFontTx/>
              <a:buChar char="-"/>
            </a:pPr>
            <a:r>
              <a:rPr lang="en-US"/>
              <a:t>Half of the (one-way) links deliver less than 90% of packets.</a:t>
            </a:r>
          </a:p>
          <a:p>
            <a:pPr>
              <a:buFontTx/>
              <a:buChar char="-"/>
            </a:pPr>
            <a:r>
              <a:rPr lang="en-US"/>
              <a:t>One-quarter of the links deliver less than 50% of packets.</a:t>
            </a:r>
          </a:p>
          <a:p>
            <a:endParaRPr lang="en-US"/>
          </a:p>
          <a:p>
            <a:pPr>
              <a:buFontTx/>
              <a:buChar char="-"/>
            </a:pPr>
            <a:r>
              <a:rPr lang="en-US"/>
              <a:t>So our routing protocol will probably find routes with a significant proportion of lossy links; it needs to be able to compare links and choose between good and bad links.</a:t>
            </a:r>
          </a:p>
          <a:p>
            <a:pPr>
              <a:buFontTx/>
              <a:buChar char="-"/>
            </a:pPr>
            <a:r>
              <a:rPr lang="en-US"/>
              <a:t>We can</a:t>
            </a:r>
            <a:r>
              <a:rPr lang="ja-JP" altLang="en-US">
                <a:latin typeface="Arial"/>
              </a:rPr>
              <a:t>’</a:t>
            </a:r>
            <a:r>
              <a:rPr lang="en-US"/>
              <a:t>t assume a bi-modal distribution and classify links as </a:t>
            </a:r>
            <a:r>
              <a:rPr lang="ja-JP" altLang="en-US">
                <a:latin typeface="Arial"/>
              </a:rPr>
              <a:t>‘</a:t>
            </a:r>
            <a:r>
              <a:rPr lang="en-US"/>
              <a:t>good</a:t>
            </a:r>
            <a:r>
              <a:rPr lang="ja-JP" altLang="en-US">
                <a:latin typeface="Arial"/>
              </a:rPr>
              <a:t>’</a:t>
            </a:r>
            <a:r>
              <a:rPr lang="en-US"/>
              <a:t> or </a:t>
            </a:r>
            <a:r>
              <a:rPr lang="ja-JP" altLang="en-US">
                <a:latin typeface="Arial"/>
              </a:rPr>
              <a:t>‘</a:t>
            </a:r>
            <a:r>
              <a:rPr lang="en-US"/>
              <a:t>bad</a:t>
            </a:r>
            <a:r>
              <a:rPr lang="ja-JP" altLang="en-US">
                <a:latin typeface="Arial"/>
              </a:rPr>
              <a:t>’</a:t>
            </a:r>
            <a:r>
              <a:rPr lang="en-US"/>
              <a:t>, because wherever you place that threshold, a large number of potential links will be left on the wrong side of the threshold.</a:t>
            </a:r>
          </a:p>
          <a:p>
            <a:pPr>
              <a:buFontTx/>
              <a:buChar char="-"/>
            </a:pPr>
            <a:r>
              <a:rPr lang="en-US"/>
              <a:t>More importantly, though, sometimes the protocol will only be able to make a choice among all </a:t>
            </a:r>
            <a:r>
              <a:rPr lang="ja-JP" altLang="en-US">
                <a:latin typeface="Arial"/>
              </a:rPr>
              <a:t>‘</a:t>
            </a:r>
            <a:r>
              <a:rPr lang="en-US"/>
              <a:t>bad</a:t>
            </a:r>
            <a:r>
              <a:rPr lang="ja-JP" altLang="en-US">
                <a:latin typeface="Arial"/>
              </a:rPr>
              <a:t>’</a:t>
            </a:r>
            <a:r>
              <a:rPr lang="en-US"/>
              <a:t> links, or there may be many </a:t>
            </a:r>
            <a:r>
              <a:rPr lang="ja-JP" altLang="en-US">
                <a:latin typeface="Arial"/>
              </a:rPr>
              <a:t>‘</a:t>
            </a:r>
            <a:r>
              <a:rPr lang="en-US"/>
              <a:t>good</a:t>
            </a:r>
            <a:r>
              <a:rPr lang="ja-JP" altLang="en-US">
                <a:latin typeface="Arial"/>
              </a:rPr>
              <a:t>’</a:t>
            </a:r>
            <a:r>
              <a:rPr lang="en-US"/>
              <a:t> links -- as the distribution shows, there would still be lots of difference between links in the same category, which the protocol should take into account when choosing links.  For example, choosing between a 60% link and a 40% link.</a:t>
            </a:r>
          </a:p>
          <a:p>
            <a:endParaRPr lang="en-US"/>
          </a:p>
          <a:p>
            <a:pPr>
              <a:buFontTx/>
              <a:buChar char="-"/>
            </a:pPr>
            <a:r>
              <a:rPr lang="en-US"/>
              <a:t>Other interesting note: hop-count will seek out marginal links: min hop-count == max distance per link.</a:t>
            </a:r>
          </a:p>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F4147B-381E-124C-B98B-2F8D795E5815}" type="slidenum">
              <a:rPr lang="en-US"/>
              <a:pPr/>
              <a:t>12</a:t>
            </a:fld>
            <a:endParaRPr lang="en-US"/>
          </a:p>
        </p:txBody>
      </p:sp>
      <p:sp>
        <p:nvSpPr>
          <p:cNvPr id="52226" name="Rectangle 2"/>
          <p:cNvSpPr>
            <a:spLocks noChangeArrowheads="1" noTextEdit="1"/>
          </p:cNvSpPr>
          <p:nvPr>
            <p:ph type="sldImg"/>
          </p:nvPr>
        </p:nvSpPr>
        <p:spPr>
          <a:ln/>
          <a:extLst>
            <a:ext uri="{FAA26D3D-D897-4be2-8F04-BA451C77F1D7}">
              <ma14:placeholderFlag xmlns:ma14="http://schemas.microsoft.com/office/mac/drawingml/2011/main" val="1"/>
            </a:ext>
          </a:extLst>
        </p:spPr>
      </p:sp>
      <p:sp>
        <p:nvSpPr>
          <p:cNvPr id="52227" name="Rectangle 3"/>
          <p:cNvSpPr>
            <a:spLocks noGrp="1" noChangeArrowheads="1"/>
          </p:cNvSpPr>
          <p:nvPr>
            <p:ph type="body" idx="1"/>
          </p:nvPr>
        </p:nvSpPr>
        <p:spPr/>
        <p:txBody>
          <a:bodyPr/>
          <a:lstStyle/>
          <a:p>
            <a:r>
              <a:rPr lang="en-US" dirty="0"/>
              <a:t>Graph shows broadcast delivery ratios in each direction for all non-zero links.  Things to notice are:</a:t>
            </a:r>
          </a:p>
          <a:p>
            <a:endParaRPr lang="en-US" dirty="0"/>
          </a:p>
          <a:p>
            <a:r>
              <a:rPr lang="en-US" dirty="0"/>
              <a:t>Not only are many links </a:t>
            </a:r>
            <a:r>
              <a:rPr lang="en-US" dirty="0" err="1"/>
              <a:t>lossy</a:t>
            </a:r>
            <a:r>
              <a:rPr lang="en-US" dirty="0"/>
              <a:t>, many are asymmetric.  Many of the good links are the good side of an asymmetric link.</a:t>
            </a:r>
          </a:p>
          <a:p>
            <a:pPr>
              <a:buFontTx/>
              <a:buChar char="-"/>
            </a:pPr>
            <a:endParaRPr lang="en-US" dirty="0"/>
          </a:p>
          <a:p>
            <a:pPr>
              <a:buFontTx/>
              <a:buChar char="-"/>
            </a:pPr>
            <a:r>
              <a:rPr lang="en-US" dirty="0"/>
              <a:t>Asymmetric links have long bars, they have very different delivery ratios in the two directions.</a:t>
            </a:r>
          </a:p>
          <a:p>
            <a:pPr>
              <a:buFontTx/>
              <a:buChar char="-"/>
            </a:pPr>
            <a:r>
              <a:rPr lang="en-US" dirty="0"/>
              <a:t>Asymmetric links complicate routing protocols. </a:t>
            </a:r>
          </a:p>
          <a:p>
            <a:pPr>
              <a:buFontTx/>
              <a:buChar char="-"/>
            </a:pPr>
            <a:endParaRPr lang="en-US" dirty="0"/>
          </a:p>
          <a:p>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7EC94A5-3219-3D4C-A5B6-F4C325A9C961}" type="slidenum">
              <a:rPr lang="en-US"/>
              <a:pPr/>
              <a:t>13</a:t>
            </a:fld>
            <a:endParaRPr lang="en-US"/>
          </a:p>
        </p:txBody>
      </p:sp>
      <p:sp>
        <p:nvSpPr>
          <p:cNvPr id="89090" name="Rectangle 2"/>
          <p:cNvSpPr>
            <a:spLocks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89091" name="Rectangle 3"/>
          <p:cNvSpPr>
            <a:spLocks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dirty="0"/>
              <a:t>Asymmetry can hurt the performance of a distance-vector type protocol -- route advertisement will always be heard over the link from A to B, causing B to install routes to A using that link.  However, Node B</a:t>
            </a:r>
            <a:r>
              <a:rPr lang="ja-JP" altLang="en-US" dirty="0">
                <a:latin typeface="Arial"/>
              </a:rPr>
              <a:t>’</a:t>
            </a:r>
            <a:r>
              <a:rPr lang="en-US" dirty="0"/>
              <a:t>s throughput to A will only be about 10% of the maximum link throughput -- it would be better to use a 2-hop route via C with 50% throughput</a:t>
            </a:r>
            <a:r>
              <a:rPr lang="en-US" dirty="0" smtClean="0"/>
              <a:t>.</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Transition to next slide: so we</a:t>
            </a:r>
            <a:r>
              <a:rPr lang="ja-JP" altLang="en-US" dirty="0" smtClean="0">
                <a:latin typeface="Arial"/>
              </a:rPr>
              <a:t>’</a:t>
            </a:r>
            <a:r>
              <a:rPr lang="en-US" dirty="0" err="1" smtClean="0"/>
              <a:t>ve</a:t>
            </a:r>
            <a:r>
              <a:rPr lang="en-US" dirty="0" smtClean="0"/>
              <a:t> got these 3 problems (longer routes have less throughput; many links are </a:t>
            </a:r>
            <a:r>
              <a:rPr lang="en-US" dirty="0" err="1" smtClean="0"/>
              <a:t>lossy</a:t>
            </a:r>
            <a:r>
              <a:rPr lang="en-US" dirty="0" smtClean="0"/>
              <a:t>; many links are asymmetric).  How can we use a route metric to find high-throughput paths in the face of these problems.</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Module Intro">
    <p:spTree>
      <p:nvGrpSpPr>
        <p:cNvPr id="1" name=""/>
        <p:cNvGrpSpPr/>
        <p:nvPr/>
      </p:nvGrpSpPr>
      <p:grpSpPr>
        <a:xfrm>
          <a:off x="0" y="0"/>
          <a:ext cx="0" cy="0"/>
          <a:chOff x="0" y="0"/>
          <a:chExt cx="0" cy="0"/>
        </a:xfrm>
      </p:grpSpPr>
      <p:sp>
        <p:nvSpPr>
          <p:cNvPr id="12" name="Subtitle 2"/>
          <p:cNvSpPr txBox="1">
            <a:spLocks/>
          </p:cNvSpPr>
          <p:nvPr userDrawn="1"/>
        </p:nvSpPr>
        <p:spPr>
          <a:xfrm>
            <a:off x="2365513" y="4772412"/>
            <a:ext cx="1446657" cy="391056"/>
          </a:xfrm>
          <a:prstGeom prst="rect">
            <a:avLst/>
          </a:prstGeom>
        </p:spPr>
        <p:txBody>
          <a:bodyPr vert="horz" lIns="45720" tIns="45720" rIns="45720" bIns="45720" rtlCol="0">
            <a:normAutofit/>
          </a:bodyPr>
          <a:lstStyle>
            <a:lvl1pPr marL="91438" indent="-91438" algn="l" defTabSz="914377"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69" indent="-137157" algn="l" defTabSz="914377"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21"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sz="2000" dirty="0" smtClean="0"/>
              <a:t>MODULE</a:t>
            </a:r>
            <a:endParaRPr lang="en-US" dirty="0"/>
          </a:p>
        </p:txBody>
      </p:sp>
      <p:sp>
        <p:nvSpPr>
          <p:cNvPr id="15" name="Title 1"/>
          <p:cNvSpPr txBox="1">
            <a:spLocks/>
          </p:cNvSpPr>
          <p:nvPr userDrawn="1"/>
        </p:nvSpPr>
        <p:spPr>
          <a:xfrm>
            <a:off x="457200" y="2494884"/>
            <a:ext cx="11201400" cy="1463040"/>
          </a:xfrm>
          <a:prstGeom prst="rect">
            <a:avLst/>
          </a:prstGeom>
          <a:effectLst>
            <a:outerShdw blurRad="50800" dist="38100" dir="18900000" algn="bl" rotWithShape="0">
              <a:prstClr val="black">
                <a:alpha val="40000"/>
              </a:prstClr>
            </a:outerShdw>
          </a:effectLst>
        </p:spPr>
        <p:txBody>
          <a:bodyPr vert="horz" lIns="91440" tIns="45720" rIns="91440" bIns="45720" rtlCol="0" anchor="ctr">
            <a:noAutofit/>
          </a:bodyPr>
          <a:lstStyle>
            <a:lvl1pPr algn="r" defTabSz="914400" rtl="0" eaLnBrk="1" latinLnBrk="0" hangingPunct="1">
              <a:lnSpc>
                <a:spcPct val="80000"/>
              </a:lnSpc>
              <a:spcBef>
                <a:spcPct val="0"/>
              </a:spcBef>
              <a:buNone/>
              <a:defRPr sz="5000" kern="1200" cap="all" spc="200" baseline="0">
                <a:solidFill>
                  <a:schemeClr val="tx1">
                    <a:lumMod val="95000"/>
                    <a:lumOff val="5000"/>
                  </a:schemeClr>
                </a:solidFill>
                <a:latin typeface="+mj-lt"/>
                <a:ea typeface="+mj-ea"/>
                <a:cs typeface="+mj-cs"/>
              </a:defRPr>
            </a:lvl1pPr>
          </a:lstStyle>
          <a:p>
            <a:endParaRPr lang="en-US" sz="19900" baseline="30000" dirty="0">
              <a:solidFill>
                <a:schemeClr val="bg1"/>
              </a:solidFill>
              <a:effectLst>
                <a:innerShdw blurRad="63500" dist="50800" dir="16200000">
                  <a:prstClr val="black">
                    <a:alpha val="50000"/>
                  </a:prstClr>
                </a:innerShdw>
              </a:effectLst>
            </a:endParaRPr>
          </a:p>
        </p:txBody>
      </p:sp>
      <p:cxnSp>
        <p:nvCxnSpPr>
          <p:cNvPr id="16" name="Straight Connector 15"/>
          <p:cNvCxnSpPr/>
          <p:nvPr userDrawn="1"/>
        </p:nvCxnSpPr>
        <p:spPr>
          <a:xfrm flipV="1">
            <a:off x="3962400" y="4467732"/>
            <a:ext cx="0" cy="91440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
        <p:nvSpPr>
          <p:cNvPr id="19" name="Text Placeholder 18"/>
          <p:cNvSpPr>
            <a:spLocks noGrp="1"/>
          </p:cNvSpPr>
          <p:nvPr>
            <p:ph type="body" sz="quarter" idx="10" hasCustomPrompt="1"/>
          </p:nvPr>
        </p:nvSpPr>
        <p:spPr>
          <a:xfrm>
            <a:off x="4112630" y="4514563"/>
            <a:ext cx="7545970" cy="820738"/>
          </a:xfrm>
          <a:prstGeom prst="rect">
            <a:avLst/>
          </a:prstGeom>
        </p:spPr>
        <p:txBody>
          <a:bodyPr/>
          <a:lstStyle>
            <a:lvl1pPr>
              <a:defRPr sz="5000"/>
            </a:lvl1pPr>
          </a:lstStyle>
          <a:p>
            <a:pPr lvl="0"/>
            <a:r>
              <a:rPr lang="en-US" dirty="0" smtClean="0"/>
              <a:t>MODULE TITLE</a:t>
            </a:r>
            <a:endParaRPr lang="en-US" dirty="0"/>
          </a:p>
        </p:txBody>
      </p:sp>
      <p:sp>
        <p:nvSpPr>
          <p:cNvPr id="21" name="Text Placeholder 20"/>
          <p:cNvSpPr>
            <a:spLocks noGrp="1"/>
          </p:cNvSpPr>
          <p:nvPr>
            <p:ph type="body" sz="quarter" idx="11" hasCustomPrompt="1"/>
          </p:nvPr>
        </p:nvSpPr>
        <p:spPr>
          <a:xfrm>
            <a:off x="3429000" y="4776941"/>
            <a:ext cx="533399" cy="366938"/>
          </a:xfrm>
          <a:prstGeom prst="rect">
            <a:avLst/>
          </a:prstGeom>
        </p:spPr>
        <p:txBody>
          <a:bodyPr/>
          <a:lstStyle>
            <a:lvl1pPr>
              <a:defRPr sz="2400"/>
            </a:lvl1pPr>
          </a:lstStyle>
          <a:p>
            <a:pPr lvl="0"/>
            <a:r>
              <a:rPr lang="en-US" sz="2000" dirty="0" smtClean="0"/>
              <a:t>#</a:t>
            </a:r>
            <a:endParaRPr lang="en-US" dirty="0"/>
          </a:p>
        </p:txBody>
      </p:sp>
      <p:pic>
        <p:nvPicPr>
          <p:cNvPr id="22" name="Picture 21" descr="logo-2C-full-pc-6 copy.jp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114324" y="5828968"/>
            <a:ext cx="1544276" cy="766000"/>
          </a:xfrm>
          <a:prstGeom prst="rect">
            <a:avLst/>
          </a:prstGeom>
        </p:spPr>
      </p:pic>
      <p:pic>
        <p:nvPicPr>
          <p:cNvPr id="23" name="Picture 22" descr="MIT.PE_identity_Vertical.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5905192"/>
            <a:ext cx="1828800" cy="548640"/>
          </a:xfrm>
          <a:prstGeom prst="rect">
            <a:avLst/>
          </a:prstGeom>
        </p:spPr>
      </p:pic>
      <p:sp>
        <p:nvSpPr>
          <p:cNvPr id="24" name="TextBox 23"/>
          <p:cNvSpPr txBox="1"/>
          <p:nvPr userDrawn="1"/>
        </p:nvSpPr>
        <p:spPr>
          <a:xfrm>
            <a:off x="0" y="6521256"/>
            <a:ext cx="12192000" cy="307777"/>
          </a:xfrm>
          <a:prstGeom prst="rect">
            <a:avLst/>
          </a:prstGeom>
          <a:noFill/>
        </p:spPr>
        <p:txBody>
          <a:bodyPr wrap="square" rtlCol="0">
            <a:spAutoFit/>
          </a:bodyPr>
          <a:lstStyle/>
          <a:p>
            <a:pPr algn="ctr"/>
            <a:r>
              <a:rPr lang="en-US" sz="1400" dirty="0"/>
              <a:t>© </a:t>
            </a:r>
            <a:r>
              <a:rPr lang="en-US" sz="1400" dirty="0" smtClean="0"/>
              <a:t>2016 </a:t>
            </a:r>
            <a:r>
              <a:rPr lang="en-US" sz="1400" dirty="0"/>
              <a:t>Massachusetts Institute of Technology</a:t>
            </a:r>
          </a:p>
        </p:txBody>
      </p:sp>
      <p:pic>
        <p:nvPicPr>
          <p:cNvPr id="4" name="Picture 3"/>
          <p:cNvPicPr>
            <a:picLocks noChangeAspect="1"/>
          </p:cNvPicPr>
          <p:nvPr userDrawn="1"/>
        </p:nvPicPr>
        <p:blipFill rotWithShape="1">
          <a:blip r:embed="rId4">
            <a:extLst>
              <a:ext uri="{28A0092B-C50C-407E-A947-70E740481C1C}">
                <a14:useLocalDpi xmlns:a14="http://schemas.microsoft.com/office/drawing/2010/main" val="0"/>
              </a:ext>
            </a:extLst>
          </a:blip>
          <a:srcRect t="2823" b="7737"/>
          <a:stretch/>
        </p:blipFill>
        <p:spPr>
          <a:xfrm>
            <a:off x="0" y="0"/>
            <a:ext cx="12192000" cy="4038600"/>
          </a:xfrm>
          <a:prstGeom prst="rect">
            <a:avLst/>
          </a:prstGeom>
        </p:spPr>
      </p:pic>
      <p:sp>
        <p:nvSpPr>
          <p:cNvPr id="5" name="TextBox 4"/>
          <p:cNvSpPr txBox="1"/>
          <p:nvPr userDrawn="1"/>
        </p:nvSpPr>
        <p:spPr>
          <a:xfrm>
            <a:off x="1905000" y="1756543"/>
            <a:ext cx="4800600" cy="923330"/>
          </a:xfrm>
          <a:prstGeom prst="rect">
            <a:avLst/>
          </a:prstGeom>
          <a:noFill/>
        </p:spPr>
        <p:txBody>
          <a:bodyPr wrap="square" rtlCol="0">
            <a:spAutoFit/>
          </a:bodyPr>
          <a:lstStyle/>
          <a:p>
            <a:r>
              <a:rPr lang="en-US" sz="5400" i="1" dirty="0" smtClean="0">
                <a:solidFill>
                  <a:srgbClr val="00BCAF"/>
                </a:solidFill>
              </a:rPr>
              <a:t>the</a:t>
            </a:r>
            <a:r>
              <a:rPr lang="en-US" sz="5400" baseline="0" dirty="0" smtClean="0">
                <a:solidFill>
                  <a:schemeClr val="bg1"/>
                </a:solidFill>
              </a:rPr>
              <a:t> Internet </a:t>
            </a:r>
            <a:endParaRPr lang="en-US" sz="5400" dirty="0">
              <a:solidFill>
                <a:schemeClr val="bg1"/>
              </a:solidFill>
            </a:endParaRPr>
          </a:p>
        </p:txBody>
      </p:sp>
      <p:sp>
        <p:nvSpPr>
          <p:cNvPr id="20" name="TextBox 19"/>
          <p:cNvSpPr txBox="1"/>
          <p:nvPr userDrawn="1"/>
        </p:nvSpPr>
        <p:spPr>
          <a:xfrm>
            <a:off x="6781800" y="1756543"/>
            <a:ext cx="4800600" cy="923330"/>
          </a:xfrm>
          <a:prstGeom prst="rect">
            <a:avLst/>
          </a:prstGeom>
          <a:noFill/>
        </p:spPr>
        <p:txBody>
          <a:bodyPr wrap="square" rtlCol="0">
            <a:spAutoFit/>
          </a:bodyPr>
          <a:lstStyle/>
          <a:p>
            <a:r>
              <a:rPr lang="en-US" sz="5400" i="1" dirty="0" smtClean="0">
                <a:solidFill>
                  <a:srgbClr val="00BCAF"/>
                </a:solidFill>
              </a:rPr>
              <a:t>f </a:t>
            </a:r>
            <a:r>
              <a:rPr lang="en-US" sz="5400" baseline="0" dirty="0" smtClean="0">
                <a:solidFill>
                  <a:schemeClr val="bg1"/>
                </a:solidFill>
              </a:rPr>
              <a:t> Things </a:t>
            </a:r>
            <a:endParaRPr lang="en-US" sz="5400" dirty="0">
              <a:solidFill>
                <a:schemeClr val="bg1"/>
              </a:solidFill>
            </a:endParaRPr>
          </a:p>
        </p:txBody>
      </p:sp>
      <p:sp>
        <p:nvSpPr>
          <p:cNvPr id="6" name="TextBox 5"/>
          <p:cNvSpPr txBox="1"/>
          <p:nvPr userDrawn="1"/>
        </p:nvSpPr>
        <p:spPr>
          <a:xfrm>
            <a:off x="4572000" y="2786504"/>
            <a:ext cx="2819400" cy="369332"/>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dirty="0" smtClean="0"/>
              <a:t>Working Title</a:t>
            </a:r>
            <a:endParaRPr lang="en-US" dirty="0"/>
          </a:p>
        </p:txBody>
      </p:sp>
    </p:spTree>
    <p:extLst>
      <p:ext uri="{BB962C8B-B14F-4D97-AF65-F5344CB8AC3E}">
        <p14:creationId xmlns:p14="http://schemas.microsoft.com/office/powerpoint/2010/main" val="2545936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opic Intro">
    <p:spTree>
      <p:nvGrpSpPr>
        <p:cNvPr id="1" name=""/>
        <p:cNvGrpSpPr/>
        <p:nvPr/>
      </p:nvGrpSpPr>
      <p:grpSpPr>
        <a:xfrm>
          <a:off x="0" y="0"/>
          <a:ext cx="0" cy="0"/>
          <a:chOff x="0" y="0"/>
          <a:chExt cx="0" cy="0"/>
        </a:xfrm>
      </p:grpSpPr>
      <p:cxnSp>
        <p:nvCxnSpPr>
          <p:cNvPr id="12" name="Straight Connector 11"/>
          <p:cNvCxnSpPr/>
          <p:nvPr userDrawn="1"/>
        </p:nvCxnSpPr>
        <p:spPr>
          <a:xfrm flipV="1">
            <a:off x="533400" y="1152678"/>
            <a:ext cx="0" cy="914400"/>
          </a:xfrm>
          <a:prstGeom prst="line">
            <a:avLst/>
          </a:prstGeom>
          <a:ln w="19050">
            <a:solidFill>
              <a:srgbClr val="00B1AC"/>
            </a:solidFill>
          </a:ln>
        </p:spPr>
        <p:style>
          <a:lnRef idx="1">
            <a:schemeClr val="accent1"/>
          </a:lnRef>
          <a:fillRef idx="0">
            <a:schemeClr val="accent1"/>
          </a:fillRef>
          <a:effectRef idx="0">
            <a:schemeClr val="accent1"/>
          </a:effectRef>
          <a:fontRef idx="minor">
            <a:schemeClr val="tx1"/>
          </a:fontRef>
        </p:style>
      </p:cxnSp>
      <p:sp>
        <p:nvSpPr>
          <p:cNvPr id="17" name="Text Placeholder 16"/>
          <p:cNvSpPr>
            <a:spLocks noGrp="1"/>
          </p:cNvSpPr>
          <p:nvPr>
            <p:ph type="body" sz="quarter" idx="10" hasCustomPrompt="1"/>
          </p:nvPr>
        </p:nvSpPr>
        <p:spPr>
          <a:xfrm>
            <a:off x="647700" y="1165930"/>
            <a:ext cx="10934700" cy="901148"/>
          </a:xfrm>
          <a:prstGeom prst="rect">
            <a:avLst/>
          </a:prstGeom>
        </p:spPr>
        <p:txBody>
          <a:bodyPr/>
          <a:lstStyle>
            <a:lvl1pPr>
              <a:defRPr sz="2400" baseline="0"/>
            </a:lvl1pPr>
          </a:lstStyle>
          <a:p>
            <a:pPr lvl="0"/>
            <a:r>
              <a:rPr lang="en-US" sz="5400" dirty="0" smtClean="0"/>
              <a:t>TOPIC TITLE</a:t>
            </a:r>
            <a:endParaRPr lang="en-US" dirty="0"/>
          </a:p>
        </p:txBody>
      </p:sp>
      <p:sp>
        <p:nvSpPr>
          <p:cNvPr id="19" name="Text Placeholder 18"/>
          <p:cNvSpPr>
            <a:spLocks noGrp="1"/>
          </p:cNvSpPr>
          <p:nvPr>
            <p:ph type="body" sz="quarter" idx="11" hasCustomPrompt="1"/>
          </p:nvPr>
        </p:nvSpPr>
        <p:spPr>
          <a:xfrm>
            <a:off x="647700" y="2209800"/>
            <a:ext cx="10934700" cy="764977"/>
          </a:xfrm>
          <a:prstGeom prst="rect">
            <a:avLst/>
          </a:prstGeom>
        </p:spPr>
        <p:txBody>
          <a:bodyPr/>
          <a:lstStyle>
            <a:lvl1pPr>
              <a:defRPr sz="2400"/>
            </a:lvl1pPr>
          </a:lstStyle>
          <a:p>
            <a:r>
              <a:rPr lang="en-US" sz="4800" dirty="0" smtClean="0"/>
              <a:t>PROFESSOR NAME</a:t>
            </a:r>
          </a:p>
        </p:txBody>
      </p:sp>
      <p:sp>
        <p:nvSpPr>
          <p:cNvPr id="21" name="Text Placeholder 20"/>
          <p:cNvSpPr>
            <a:spLocks noGrp="1"/>
          </p:cNvSpPr>
          <p:nvPr>
            <p:ph type="body" sz="quarter" idx="12" hasCustomPrompt="1"/>
          </p:nvPr>
        </p:nvSpPr>
        <p:spPr>
          <a:xfrm>
            <a:off x="647700" y="3117499"/>
            <a:ext cx="10934700" cy="463901"/>
          </a:xfrm>
          <a:prstGeom prst="rect">
            <a:avLst/>
          </a:prstGeom>
        </p:spPr>
        <p:txBody>
          <a:bodyPr/>
          <a:lstStyle>
            <a:lvl1pPr>
              <a:defRPr sz="2400"/>
            </a:lvl1pPr>
          </a:lstStyle>
          <a:p>
            <a:r>
              <a:rPr lang="en-US" sz="2800" dirty="0" smtClean="0"/>
              <a:t>TITLE</a:t>
            </a:r>
          </a:p>
        </p:txBody>
      </p:sp>
      <p:sp>
        <p:nvSpPr>
          <p:cNvPr id="22" name="TextBox 21"/>
          <p:cNvSpPr txBox="1"/>
          <p:nvPr userDrawn="1"/>
        </p:nvSpPr>
        <p:spPr>
          <a:xfrm>
            <a:off x="685800" y="4495800"/>
            <a:ext cx="10934700" cy="646331"/>
          </a:xfrm>
          <a:prstGeom prst="rect">
            <a:avLst/>
          </a:prstGeom>
          <a:noFill/>
        </p:spPr>
        <p:txBody>
          <a:bodyPr wrap="square" rtlCol="0">
            <a:spAutoFit/>
          </a:bodyPr>
          <a:lstStyle/>
          <a:p>
            <a:r>
              <a:rPr lang="en-US" sz="1800" dirty="0" smtClean="0"/>
              <a:t>Massachusetts </a:t>
            </a:r>
            <a:r>
              <a:rPr lang="en-US" sz="1800" dirty="0" smtClean="0"/>
              <a:t>Institute of Technology</a:t>
            </a:r>
          </a:p>
          <a:p>
            <a:endParaRPr lang="en-US" dirty="0"/>
          </a:p>
        </p:txBody>
      </p:sp>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25512" b="55157"/>
          <a:stretch/>
        </p:blipFill>
        <p:spPr>
          <a:xfrm>
            <a:off x="0" y="0"/>
            <a:ext cx="12192000" cy="990600"/>
          </a:xfrm>
          <a:prstGeom prst="rect">
            <a:avLst/>
          </a:prstGeom>
        </p:spPr>
      </p:pic>
    </p:spTree>
    <p:extLst>
      <p:ext uri="{BB962C8B-B14F-4D97-AF65-F5344CB8AC3E}">
        <p14:creationId xmlns:p14="http://schemas.microsoft.com/office/powerpoint/2010/main" val="1356799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2" name="Title 1"/>
          <p:cNvSpPr>
            <a:spLocks noGrp="1"/>
          </p:cNvSpPr>
          <p:nvPr>
            <p:ph type="title"/>
          </p:nvPr>
        </p:nvSpPr>
        <p:spPr>
          <a:xfrm>
            <a:off x="609600" y="365125"/>
            <a:ext cx="10515600" cy="1325563"/>
          </a:xfrm>
          <a:prstGeom prst="rect">
            <a:avLst/>
          </a:prstGeom>
        </p:spPr>
        <p:txBody>
          <a:bodyPr/>
          <a:lstStyle>
            <a:lvl1pPr>
              <a:defRPr sz="4800"/>
            </a:lvl1pPr>
          </a:lstStyle>
          <a:p>
            <a:r>
              <a:rPr lang="en-US" dirty="0" smtClean="0"/>
              <a:t>Click to edit Master title style</a:t>
            </a:r>
            <a:endParaRPr lang="en-US" dirty="0"/>
          </a:p>
        </p:txBody>
      </p:sp>
      <p:cxnSp>
        <p:nvCxnSpPr>
          <p:cNvPr id="6" name="Straight Connector 5"/>
          <p:cNvCxnSpPr/>
          <p:nvPr userDrawn="1"/>
        </p:nvCxnSpPr>
        <p:spPr>
          <a:xfrm flipV="1">
            <a:off x="457200" y="228600"/>
            <a:ext cx="0" cy="914400"/>
          </a:xfrm>
          <a:prstGeom prst="line">
            <a:avLst/>
          </a:prstGeom>
          <a:ln w="19050">
            <a:solidFill>
              <a:srgbClr val="00B1A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1213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_Thank You">
    <p:spTree>
      <p:nvGrpSpPr>
        <p:cNvPr id="1" name=""/>
        <p:cNvGrpSpPr/>
        <p:nvPr/>
      </p:nvGrpSpPr>
      <p:grpSpPr>
        <a:xfrm>
          <a:off x="0" y="0"/>
          <a:ext cx="0" cy="0"/>
          <a:chOff x="0" y="0"/>
          <a:chExt cx="0" cy="0"/>
        </a:xfrm>
      </p:grpSpPr>
      <p:sp>
        <p:nvSpPr>
          <p:cNvPr id="15" name="Title 1"/>
          <p:cNvSpPr txBox="1">
            <a:spLocks/>
          </p:cNvSpPr>
          <p:nvPr userDrawn="1"/>
        </p:nvSpPr>
        <p:spPr>
          <a:xfrm>
            <a:off x="457200" y="2494884"/>
            <a:ext cx="11201400" cy="1463040"/>
          </a:xfrm>
          <a:prstGeom prst="rect">
            <a:avLst/>
          </a:prstGeom>
          <a:effectLst>
            <a:outerShdw blurRad="50800" dist="38100" dir="18900000" algn="bl" rotWithShape="0">
              <a:prstClr val="black">
                <a:alpha val="40000"/>
              </a:prstClr>
            </a:outerShdw>
          </a:effectLst>
        </p:spPr>
        <p:txBody>
          <a:bodyPr vert="horz" lIns="91440" tIns="45720" rIns="91440" bIns="45720" rtlCol="0" anchor="ctr">
            <a:noAutofit/>
          </a:bodyPr>
          <a:lstStyle>
            <a:lvl1pPr algn="r" defTabSz="914400" rtl="0" eaLnBrk="1" latinLnBrk="0" hangingPunct="1">
              <a:lnSpc>
                <a:spcPct val="80000"/>
              </a:lnSpc>
              <a:spcBef>
                <a:spcPct val="0"/>
              </a:spcBef>
              <a:buNone/>
              <a:defRPr sz="5000" kern="1200" cap="all" spc="200" baseline="0">
                <a:solidFill>
                  <a:schemeClr val="tx1">
                    <a:lumMod val="95000"/>
                    <a:lumOff val="5000"/>
                  </a:schemeClr>
                </a:solidFill>
                <a:latin typeface="+mj-lt"/>
                <a:ea typeface="+mj-ea"/>
                <a:cs typeface="+mj-cs"/>
              </a:defRPr>
            </a:lvl1pPr>
          </a:lstStyle>
          <a:p>
            <a:endParaRPr lang="en-US" sz="19900" baseline="30000" dirty="0">
              <a:solidFill>
                <a:schemeClr val="bg1"/>
              </a:solidFill>
              <a:effectLst>
                <a:innerShdw blurRad="63500" dist="50800" dir="16200000">
                  <a:prstClr val="black">
                    <a:alpha val="50000"/>
                  </a:prstClr>
                </a:innerShdw>
              </a:effectLst>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2823" b="27987"/>
          <a:stretch/>
        </p:blipFill>
        <p:spPr>
          <a:xfrm>
            <a:off x="0" y="0"/>
            <a:ext cx="12192000" cy="3124200"/>
          </a:xfrm>
          <a:prstGeom prst="rect">
            <a:avLst/>
          </a:prstGeom>
        </p:spPr>
      </p:pic>
      <p:sp>
        <p:nvSpPr>
          <p:cNvPr id="5" name="TextBox 4"/>
          <p:cNvSpPr txBox="1"/>
          <p:nvPr userDrawn="1"/>
        </p:nvSpPr>
        <p:spPr>
          <a:xfrm>
            <a:off x="3505200" y="1511754"/>
            <a:ext cx="4800600" cy="1107996"/>
          </a:xfrm>
          <a:prstGeom prst="rect">
            <a:avLst/>
          </a:prstGeom>
          <a:noFill/>
        </p:spPr>
        <p:txBody>
          <a:bodyPr wrap="square" rtlCol="0">
            <a:spAutoFit/>
            <a:scene3d>
              <a:camera prst="obliqueTopLeft"/>
              <a:lightRig rig="threePt" dir="t"/>
            </a:scene3d>
          </a:bodyPr>
          <a:lstStyle/>
          <a:p>
            <a:r>
              <a:rPr lang="en-US" sz="6000" i="1" baseline="0" dirty="0" smtClean="0">
                <a:solidFill>
                  <a:schemeClr val="bg1"/>
                </a:solidFill>
              </a:rPr>
              <a:t>Thank </a:t>
            </a:r>
            <a:r>
              <a:rPr lang="en-US" sz="6600" i="1" baseline="0" dirty="0" smtClean="0">
                <a:ln w="19050">
                  <a:solidFill>
                    <a:schemeClr val="bg1"/>
                  </a:solidFill>
                </a:ln>
                <a:solidFill>
                  <a:srgbClr val="00B1AC"/>
                </a:solidFill>
                <a:effectLst/>
              </a:rPr>
              <a:t>Y</a:t>
            </a:r>
            <a:r>
              <a:rPr lang="en-US" sz="6600" i="1" baseline="0" dirty="0" smtClean="0">
                <a:ln w="19050">
                  <a:solidFill>
                    <a:schemeClr val="tx1"/>
                  </a:solidFill>
                </a:ln>
                <a:solidFill>
                  <a:schemeClr val="bg1"/>
                </a:solidFill>
              </a:rPr>
              <a:t>  </a:t>
            </a:r>
            <a:r>
              <a:rPr lang="en-US" sz="6600" i="1" baseline="0" dirty="0" smtClean="0">
                <a:ln w="19050">
                  <a:solidFill>
                    <a:schemeClr val="bg1"/>
                  </a:solidFill>
                </a:ln>
                <a:solidFill>
                  <a:srgbClr val="00B1AC"/>
                </a:solidFill>
              </a:rPr>
              <a:t>u</a:t>
            </a:r>
            <a:endParaRPr lang="en-US" sz="6600" baseline="0" dirty="0">
              <a:ln w="19050">
                <a:solidFill>
                  <a:schemeClr val="bg1"/>
                </a:solidFill>
              </a:ln>
              <a:solidFill>
                <a:srgbClr val="00B1AC"/>
              </a:solidFill>
            </a:endParaRPr>
          </a:p>
        </p:txBody>
      </p:sp>
      <p:sp>
        <p:nvSpPr>
          <p:cNvPr id="17" name="Text Placeholder 18"/>
          <p:cNvSpPr>
            <a:spLocks noGrp="1"/>
          </p:cNvSpPr>
          <p:nvPr>
            <p:ph type="body" sz="quarter" idx="11" hasCustomPrompt="1"/>
          </p:nvPr>
        </p:nvSpPr>
        <p:spPr>
          <a:xfrm>
            <a:off x="533400" y="3812444"/>
            <a:ext cx="10934700" cy="764977"/>
          </a:xfrm>
          <a:prstGeom prst="rect">
            <a:avLst/>
          </a:prstGeom>
        </p:spPr>
        <p:txBody>
          <a:bodyPr/>
          <a:lstStyle>
            <a:lvl1pPr algn="ctr">
              <a:defRPr sz="2400"/>
            </a:lvl1pPr>
          </a:lstStyle>
          <a:p>
            <a:r>
              <a:rPr lang="en-US" sz="4800" dirty="0" smtClean="0"/>
              <a:t>PROFESSOR NAME</a:t>
            </a:r>
          </a:p>
        </p:txBody>
      </p:sp>
      <p:sp>
        <p:nvSpPr>
          <p:cNvPr id="18" name="Text Placeholder 20"/>
          <p:cNvSpPr>
            <a:spLocks noGrp="1"/>
          </p:cNvSpPr>
          <p:nvPr>
            <p:ph type="body" sz="quarter" idx="12" hasCustomPrompt="1"/>
          </p:nvPr>
        </p:nvSpPr>
        <p:spPr>
          <a:xfrm>
            <a:off x="533400" y="4720143"/>
            <a:ext cx="10934700" cy="463901"/>
          </a:xfrm>
          <a:prstGeom prst="rect">
            <a:avLst/>
          </a:prstGeom>
        </p:spPr>
        <p:txBody>
          <a:bodyPr/>
          <a:lstStyle>
            <a:lvl1pPr algn="ctr">
              <a:defRPr sz="2400"/>
            </a:lvl1pPr>
          </a:lstStyle>
          <a:p>
            <a:r>
              <a:rPr lang="en-US" sz="2800" dirty="0" smtClean="0"/>
              <a:t>TITLE</a:t>
            </a:r>
          </a:p>
        </p:txBody>
      </p:sp>
    </p:spTree>
    <p:extLst>
      <p:ext uri="{BB962C8B-B14F-4D97-AF65-F5344CB8AC3E}">
        <p14:creationId xmlns:p14="http://schemas.microsoft.com/office/powerpoint/2010/main" val="2373291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5" name="Footer Placeholder 4"/>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6" name="Slide Number Placeholder 5"/>
          <p:cNvSpPr>
            <a:spLocks noGrp="1"/>
          </p:cNvSpPr>
          <p:nvPr>
            <p:ph type="sldNum" sz="quarter" idx="12"/>
          </p:nvPr>
        </p:nvSpPr>
        <p:spPr>
          <a:xfrm>
            <a:off x="8737600" y="6248400"/>
            <a:ext cx="2540000" cy="457200"/>
          </a:xfrm>
          <a:prstGeom prst="rect">
            <a:avLst/>
          </a:prstGeom>
        </p:spPr>
        <p:txBody>
          <a:bodyPr/>
          <a:lstStyle>
            <a:lvl1pPr>
              <a:defRPr/>
            </a:lvl1pPr>
          </a:lstStyle>
          <a:p>
            <a:fld id="{01349C2D-49E6-8C44-B83B-B5023F8F4E6F}" type="slidenum">
              <a:rPr lang="en-US"/>
              <a:pPr/>
              <a:t>‹#›</a:t>
            </a:fld>
            <a:endParaRPr lang="en-US"/>
          </a:p>
        </p:txBody>
      </p:sp>
    </p:spTree>
    <p:extLst>
      <p:ext uri="{BB962C8B-B14F-4D97-AF65-F5344CB8AC3E}">
        <p14:creationId xmlns:p14="http://schemas.microsoft.com/office/powerpoint/2010/main" val="2427851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609600"/>
            <a:ext cx="10363200" cy="114300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4" name="Footer Placeholder 3"/>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5" name="Slide Number Placeholder 4"/>
          <p:cNvSpPr>
            <a:spLocks noGrp="1"/>
          </p:cNvSpPr>
          <p:nvPr>
            <p:ph type="sldNum" sz="quarter" idx="12"/>
          </p:nvPr>
        </p:nvSpPr>
        <p:spPr>
          <a:xfrm>
            <a:off x="8737600" y="6248400"/>
            <a:ext cx="2540000" cy="457200"/>
          </a:xfrm>
          <a:prstGeom prst="rect">
            <a:avLst/>
          </a:prstGeom>
        </p:spPr>
        <p:txBody>
          <a:bodyPr/>
          <a:lstStyle>
            <a:lvl1pPr>
              <a:defRPr/>
            </a:lvl1pPr>
          </a:lstStyle>
          <a:p>
            <a:fld id="{8B23D47C-9210-3148-A2F4-4E7F0E9C27E0}" type="slidenum">
              <a:rPr lang="en-US"/>
              <a:pPr/>
              <a:t>‹#›</a:t>
            </a:fld>
            <a:endParaRPr lang="en-US"/>
          </a:p>
        </p:txBody>
      </p:sp>
    </p:spTree>
    <p:extLst>
      <p:ext uri="{BB962C8B-B14F-4D97-AF65-F5344CB8AC3E}">
        <p14:creationId xmlns:p14="http://schemas.microsoft.com/office/powerpoint/2010/main" val="691469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609600"/>
            <a:ext cx="103632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914400" y="1981200"/>
            <a:ext cx="10363200" cy="41148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5" name="Footer Placeholder 4"/>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6" name="Slide Number Placeholder 5"/>
          <p:cNvSpPr>
            <a:spLocks noGrp="1"/>
          </p:cNvSpPr>
          <p:nvPr>
            <p:ph type="sldNum" sz="quarter" idx="12"/>
          </p:nvPr>
        </p:nvSpPr>
        <p:spPr>
          <a:xfrm>
            <a:off x="8737600" y="6248400"/>
            <a:ext cx="2540000" cy="457200"/>
          </a:xfrm>
          <a:prstGeom prst="rect">
            <a:avLst/>
          </a:prstGeom>
        </p:spPr>
        <p:txBody>
          <a:bodyPr/>
          <a:lstStyle>
            <a:lvl1pPr>
              <a:defRPr/>
            </a:lvl1pPr>
          </a:lstStyle>
          <a:p>
            <a:fld id="{D966CFE7-51B7-C84B-8A0B-91EA2BC2107C}" type="slidenum">
              <a:rPr lang="en-US"/>
              <a:pPr/>
              <a:t>‹#›</a:t>
            </a:fld>
            <a:endParaRPr lang="en-US"/>
          </a:p>
        </p:txBody>
      </p:sp>
    </p:spTree>
    <p:extLst>
      <p:ext uri="{BB962C8B-B14F-4D97-AF65-F5344CB8AC3E}">
        <p14:creationId xmlns:p14="http://schemas.microsoft.com/office/powerpoint/2010/main" val="64626340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6986681"/>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txStyles>
    <p:title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38" indent="-91438" algn="l" defTabSz="914377"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69" indent="-137157" algn="l" defTabSz="914377"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21"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4.png"/><Relationship Id="rId3" Type="http://schemas.openxmlformats.org/officeDocument/2006/relationships/image" Target="../media/image25.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7.jpeg"/><Relationship Id="rId4" Type="http://schemas.openxmlformats.org/officeDocument/2006/relationships/image" Target="../media/image28.jpeg"/><Relationship Id="rId5" Type="http://schemas.openxmlformats.org/officeDocument/2006/relationships/image" Target="../media/image29.jpeg"/><Relationship Id="rId1" Type="http://schemas.openxmlformats.org/officeDocument/2006/relationships/slideLayout" Target="../slideLayouts/slideLayout3.xml"/><Relationship Id="rId2" Type="http://schemas.openxmlformats.org/officeDocument/2006/relationships/image" Target="../media/image26.jpeg"/></Relationships>
</file>

<file path=ppt/slides/_rels/slide34.xml.rels><?xml version="1.0" encoding="UTF-8" standalone="yes"?>
<Relationships xmlns="http://schemas.openxmlformats.org/package/2006/relationships"><Relationship Id="rId3" Type="http://schemas.openxmlformats.org/officeDocument/2006/relationships/image" Target="../media/image31.jpeg"/><Relationship Id="rId4" Type="http://schemas.openxmlformats.org/officeDocument/2006/relationships/image" Target="../media/image32.jpeg"/><Relationship Id="rId5" Type="http://schemas.openxmlformats.org/officeDocument/2006/relationships/image" Target="../media/image33.jpeg"/><Relationship Id="rId1" Type="http://schemas.openxmlformats.org/officeDocument/2006/relationships/slideLayout" Target="../slideLayouts/slideLayout3.xml"/><Relationship Id="rId2" Type="http://schemas.openxmlformats.org/officeDocument/2006/relationships/image" Target="../media/image30.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4.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4.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5.jpeg"/><Relationship Id="rId4" Type="http://schemas.openxmlformats.org/officeDocument/2006/relationships/image" Target="../media/image36.jpeg"/><Relationship Id="rId5" Type="http://schemas.openxmlformats.org/officeDocument/2006/relationships/image" Target="../media/image37.jpeg"/><Relationship Id="rId6" Type="http://schemas.openxmlformats.org/officeDocument/2006/relationships/image" Target="../media/image38.jpeg"/><Relationship Id="rId7" Type="http://schemas.openxmlformats.org/officeDocument/2006/relationships/image" Target="../media/image39.jpeg"/><Relationship Id="rId1" Type="http://schemas.openxmlformats.org/officeDocument/2006/relationships/slideLayout" Target="../slideLayouts/slideLayout3.xml"/><Relationship Id="rId2" Type="http://schemas.openxmlformats.org/officeDocument/2006/relationships/image" Target="../media/image32.jpeg"/></Relationships>
</file>

<file path=ppt/slides/_rels/slide39.xml.rels><?xml version="1.0" encoding="UTF-8" standalone="yes"?>
<Relationships xmlns="http://schemas.openxmlformats.org/package/2006/relationships"><Relationship Id="rId3" Type="http://schemas.openxmlformats.org/officeDocument/2006/relationships/image" Target="../media/image35.jpeg"/><Relationship Id="rId4" Type="http://schemas.openxmlformats.org/officeDocument/2006/relationships/image" Target="../media/image36.jpeg"/><Relationship Id="rId5" Type="http://schemas.openxmlformats.org/officeDocument/2006/relationships/image" Target="../media/image37.jpeg"/><Relationship Id="rId6" Type="http://schemas.openxmlformats.org/officeDocument/2006/relationships/image" Target="../media/image38.jpeg"/><Relationship Id="rId7" Type="http://schemas.openxmlformats.org/officeDocument/2006/relationships/image" Target="../media/image39.jpeg"/><Relationship Id="rId8" Type="http://schemas.openxmlformats.org/officeDocument/2006/relationships/image" Target="../media/image40.jpeg"/><Relationship Id="rId1" Type="http://schemas.openxmlformats.org/officeDocument/2006/relationships/slideLayout" Target="../slideLayouts/slideLayout3.xml"/><Relationship Id="rId2" Type="http://schemas.openxmlformats.org/officeDocument/2006/relationships/image" Target="../media/image32.jpe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hyperlink" Target="http://processors.wiki.ti.com/index.php/Contiki-6LOWPAN" TargetMode="External"/><Relationship Id="rId1" Type="http://schemas.openxmlformats.org/officeDocument/2006/relationships/slideLayout" Target="../slideLayouts/slideLayout3.xml"/><Relationship Id="rId2" Type="http://schemas.openxmlformats.org/officeDocument/2006/relationships/image" Target="../media/image12.png"/></Relationships>
</file>

<file path=ppt/slides/_rels/slide40.xml.rels><?xml version="1.0" encoding="UTF-8" standalone="yes"?>
<Relationships xmlns="http://schemas.openxmlformats.org/package/2006/relationships"><Relationship Id="rId3" Type="http://schemas.openxmlformats.org/officeDocument/2006/relationships/image" Target="../media/image36.jpeg"/><Relationship Id="rId4" Type="http://schemas.openxmlformats.org/officeDocument/2006/relationships/image" Target="../media/image37.jpeg"/><Relationship Id="rId5" Type="http://schemas.openxmlformats.org/officeDocument/2006/relationships/image" Target="../media/image38.jpeg"/><Relationship Id="rId6" Type="http://schemas.openxmlformats.org/officeDocument/2006/relationships/image" Target="../media/image39.jpeg"/><Relationship Id="rId7" Type="http://schemas.openxmlformats.org/officeDocument/2006/relationships/image" Target="../media/image40.jpeg"/><Relationship Id="rId8" Type="http://schemas.openxmlformats.org/officeDocument/2006/relationships/image" Target="../media/image30.jpeg"/><Relationship Id="rId1" Type="http://schemas.openxmlformats.org/officeDocument/2006/relationships/slideLayout" Target="../slideLayouts/slideLayout3.xml"/><Relationship Id="rId2" Type="http://schemas.openxmlformats.org/officeDocument/2006/relationships/image" Target="../media/image32.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extending communication range</a:t>
            </a:r>
            <a:endParaRPr lang="en-US" dirty="0"/>
          </a:p>
        </p:txBody>
      </p:sp>
      <p:cxnSp>
        <p:nvCxnSpPr>
          <p:cNvPr id="4" name="Straight Connector 3"/>
          <p:cNvCxnSpPr/>
          <p:nvPr/>
        </p:nvCxnSpPr>
        <p:spPr>
          <a:xfrm flipH="1">
            <a:off x="3276600" y="3886200"/>
            <a:ext cx="1905000" cy="1752600"/>
          </a:xfrm>
          <a:prstGeom prst="line">
            <a:avLst/>
          </a:prstGeom>
          <a:ln>
            <a:solidFill>
              <a:srgbClr val="8000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5" name="TextBox 4"/>
          <p:cNvSpPr txBox="1"/>
          <p:nvPr/>
        </p:nvSpPr>
        <p:spPr>
          <a:xfrm>
            <a:off x="2590800" y="5638800"/>
            <a:ext cx="3112072" cy="400110"/>
          </a:xfrm>
          <a:prstGeom prst="rect">
            <a:avLst/>
          </a:prstGeom>
          <a:noFill/>
        </p:spPr>
        <p:txBody>
          <a:bodyPr wrap="none" rtlCol="0">
            <a:spAutoFit/>
          </a:bodyPr>
          <a:lstStyle/>
          <a:p>
            <a:r>
              <a:rPr lang="en-US" sz="2000" i="1" dirty="0" smtClean="0">
                <a:solidFill>
                  <a:srgbClr val="800000"/>
                </a:solidFill>
              </a:rPr>
              <a:t>Device-to-gateway range</a:t>
            </a:r>
            <a:endParaRPr lang="en-US" sz="2000" i="1" dirty="0">
              <a:solidFill>
                <a:srgbClr val="800000"/>
              </a:solidFill>
            </a:endParaRPr>
          </a:p>
        </p:txBody>
      </p:sp>
      <p:sp>
        <p:nvSpPr>
          <p:cNvPr id="6" name="TextBox 5"/>
          <p:cNvSpPr txBox="1"/>
          <p:nvPr/>
        </p:nvSpPr>
        <p:spPr>
          <a:xfrm>
            <a:off x="4267200" y="3745468"/>
            <a:ext cx="836362" cy="369332"/>
          </a:xfrm>
          <a:prstGeom prst="rect">
            <a:avLst/>
          </a:prstGeom>
          <a:noFill/>
        </p:spPr>
        <p:txBody>
          <a:bodyPr wrap="none" rtlCol="0">
            <a:spAutoFit/>
          </a:bodyPr>
          <a:lstStyle/>
          <a:p>
            <a:r>
              <a:rPr lang="en-US" dirty="0" smtClean="0">
                <a:solidFill>
                  <a:srgbClr val="800000"/>
                </a:solidFill>
              </a:rPr>
              <a:t>inches</a:t>
            </a:r>
            <a:endParaRPr lang="en-US" dirty="0">
              <a:solidFill>
                <a:srgbClr val="800000"/>
              </a:solidFill>
            </a:endParaRPr>
          </a:p>
        </p:txBody>
      </p:sp>
      <p:sp>
        <p:nvSpPr>
          <p:cNvPr id="7" name="TextBox 6"/>
          <p:cNvSpPr txBox="1"/>
          <p:nvPr/>
        </p:nvSpPr>
        <p:spPr>
          <a:xfrm>
            <a:off x="4724400" y="4114800"/>
            <a:ext cx="1329699" cy="369332"/>
          </a:xfrm>
          <a:prstGeom prst="rect">
            <a:avLst/>
          </a:prstGeom>
          <a:noFill/>
        </p:spPr>
        <p:txBody>
          <a:bodyPr wrap="none" rtlCol="0">
            <a:spAutoFit/>
          </a:bodyPr>
          <a:lstStyle/>
          <a:p>
            <a:r>
              <a:rPr lang="en-US" dirty="0">
                <a:solidFill>
                  <a:srgbClr val="800000"/>
                </a:solidFill>
              </a:rPr>
              <a:t>b</a:t>
            </a:r>
            <a:r>
              <a:rPr lang="en-US" dirty="0" smtClean="0">
                <a:solidFill>
                  <a:srgbClr val="800000"/>
                </a:solidFill>
              </a:rPr>
              <a:t>ody/room</a:t>
            </a:r>
            <a:endParaRPr lang="en-US" dirty="0">
              <a:solidFill>
                <a:srgbClr val="800000"/>
              </a:solidFill>
            </a:endParaRPr>
          </a:p>
        </p:txBody>
      </p:sp>
      <p:sp>
        <p:nvSpPr>
          <p:cNvPr id="8" name="TextBox 7"/>
          <p:cNvSpPr txBox="1"/>
          <p:nvPr/>
        </p:nvSpPr>
        <p:spPr>
          <a:xfrm>
            <a:off x="3886200" y="4876800"/>
            <a:ext cx="1045554" cy="646331"/>
          </a:xfrm>
          <a:prstGeom prst="rect">
            <a:avLst/>
          </a:prstGeom>
          <a:noFill/>
        </p:spPr>
        <p:txBody>
          <a:bodyPr wrap="none" rtlCol="0">
            <a:spAutoFit/>
          </a:bodyPr>
          <a:lstStyle/>
          <a:p>
            <a:r>
              <a:rPr lang="en-US" dirty="0" smtClean="0">
                <a:solidFill>
                  <a:srgbClr val="800000"/>
                </a:solidFill>
              </a:rPr>
              <a:t>factory/</a:t>
            </a:r>
            <a:br>
              <a:rPr lang="en-US" dirty="0" smtClean="0">
                <a:solidFill>
                  <a:srgbClr val="800000"/>
                </a:solidFill>
              </a:rPr>
            </a:br>
            <a:r>
              <a:rPr lang="en-US" dirty="0" smtClean="0">
                <a:solidFill>
                  <a:srgbClr val="800000"/>
                </a:solidFill>
              </a:rPr>
              <a:t>campus</a:t>
            </a:r>
            <a:endParaRPr lang="en-US" dirty="0">
              <a:solidFill>
                <a:srgbClr val="800000"/>
              </a:solidFill>
            </a:endParaRPr>
          </a:p>
        </p:txBody>
      </p:sp>
      <p:sp>
        <p:nvSpPr>
          <p:cNvPr id="9" name="TextBox 8"/>
          <p:cNvSpPr txBox="1"/>
          <p:nvPr/>
        </p:nvSpPr>
        <p:spPr>
          <a:xfrm>
            <a:off x="3429000" y="4355068"/>
            <a:ext cx="1009711" cy="369332"/>
          </a:xfrm>
          <a:prstGeom prst="rect">
            <a:avLst/>
          </a:prstGeom>
          <a:noFill/>
        </p:spPr>
        <p:txBody>
          <a:bodyPr wrap="none" rtlCol="0">
            <a:spAutoFit/>
          </a:bodyPr>
          <a:lstStyle/>
          <a:p>
            <a:r>
              <a:rPr lang="en-US" dirty="0" smtClean="0">
                <a:solidFill>
                  <a:srgbClr val="800000"/>
                </a:solidFill>
              </a:rPr>
              <a:t>building</a:t>
            </a:r>
            <a:endParaRPr lang="en-US" dirty="0">
              <a:solidFill>
                <a:srgbClr val="800000"/>
              </a:solidFill>
            </a:endParaRPr>
          </a:p>
        </p:txBody>
      </p:sp>
      <p:sp>
        <p:nvSpPr>
          <p:cNvPr id="10" name="TextBox 9"/>
          <p:cNvSpPr txBox="1"/>
          <p:nvPr/>
        </p:nvSpPr>
        <p:spPr>
          <a:xfrm>
            <a:off x="2743200" y="5257800"/>
            <a:ext cx="729512" cy="369332"/>
          </a:xfrm>
          <a:prstGeom prst="rect">
            <a:avLst/>
          </a:prstGeom>
          <a:noFill/>
        </p:spPr>
        <p:txBody>
          <a:bodyPr wrap="none" rtlCol="0">
            <a:spAutoFit/>
          </a:bodyPr>
          <a:lstStyle/>
          <a:p>
            <a:r>
              <a:rPr lang="en-US" dirty="0">
                <a:solidFill>
                  <a:srgbClr val="800000"/>
                </a:solidFill>
              </a:rPr>
              <a:t>m</a:t>
            </a:r>
            <a:r>
              <a:rPr lang="en-US" dirty="0" smtClean="0">
                <a:solidFill>
                  <a:srgbClr val="800000"/>
                </a:solidFill>
              </a:rPr>
              <a:t>iles</a:t>
            </a:r>
            <a:endParaRPr lang="en-US" dirty="0">
              <a:solidFill>
                <a:srgbClr val="800000"/>
              </a:solidFill>
            </a:endParaRPr>
          </a:p>
        </p:txBody>
      </p:sp>
      <p:grpSp>
        <p:nvGrpSpPr>
          <p:cNvPr id="11" name="Group 10"/>
          <p:cNvGrpSpPr/>
          <p:nvPr/>
        </p:nvGrpSpPr>
        <p:grpSpPr>
          <a:xfrm>
            <a:off x="5181600" y="2895600"/>
            <a:ext cx="6860416" cy="1390710"/>
            <a:chOff x="5181600" y="2895600"/>
            <a:chExt cx="6860416" cy="1390710"/>
          </a:xfrm>
        </p:grpSpPr>
        <p:grpSp>
          <p:nvGrpSpPr>
            <p:cNvPr id="12" name="Group 11"/>
            <p:cNvGrpSpPr/>
            <p:nvPr/>
          </p:nvGrpSpPr>
          <p:grpSpPr>
            <a:xfrm>
              <a:off x="5181600" y="3886200"/>
              <a:ext cx="6860416" cy="400110"/>
              <a:chOff x="5181600" y="3886200"/>
              <a:chExt cx="6860416" cy="400110"/>
            </a:xfrm>
          </p:grpSpPr>
          <p:cxnSp>
            <p:nvCxnSpPr>
              <p:cNvPr id="16" name="Straight Connector 15"/>
              <p:cNvCxnSpPr/>
              <p:nvPr/>
            </p:nvCxnSpPr>
            <p:spPr>
              <a:xfrm>
                <a:off x="5181600" y="3886200"/>
                <a:ext cx="2743200" cy="0"/>
              </a:xfrm>
              <a:prstGeom prst="line">
                <a:avLst/>
              </a:prstGeom>
              <a:ln>
                <a:solidFill>
                  <a:srgbClr val="0080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7772400" y="3886200"/>
                <a:ext cx="4269616" cy="400110"/>
              </a:xfrm>
              <a:prstGeom prst="rect">
                <a:avLst/>
              </a:prstGeom>
              <a:noFill/>
            </p:spPr>
            <p:txBody>
              <a:bodyPr wrap="none" rtlCol="0">
                <a:spAutoFit/>
              </a:bodyPr>
              <a:lstStyle/>
              <a:p>
                <a:r>
                  <a:rPr lang="en-US" sz="2000" i="1" dirty="0" smtClean="0">
                    <a:solidFill>
                      <a:srgbClr val="008000"/>
                    </a:solidFill>
                  </a:rPr>
                  <a:t>Battery life (low-power operation)</a:t>
                </a:r>
                <a:endParaRPr lang="en-US" sz="2000" i="1" dirty="0">
                  <a:solidFill>
                    <a:srgbClr val="008000"/>
                  </a:solidFill>
                </a:endParaRPr>
              </a:p>
            </p:txBody>
          </p:sp>
        </p:grpSp>
        <p:grpSp>
          <p:nvGrpSpPr>
            <p:cNvPr id="13" name="Group 12"/>
            <p:cNvGrpSpPr/>
            <p:nvPr/>
          </p:nvGrpSpPr>
          <p:grpSpPr>
            <a:xfrm>
              <a:off x="5486401" y="2895600"/>
              <a:ext cx="2502931" cy="1066799"/>
              <a:chOff x="5486401" y="2895600"/>
              <a:chExt cx="2502931" cy="1066799"/>
            </a:xfrm>
          </p:grpSpPr>
          <p:sp>
            <p:nvSpPr>
              <p:cNvPr id="14" name="TextBox 13"/>
              <p:cNvSpPr txBox="1"/>
              <p:nvPr/>
            </p:nvSpPr>
            <p:spPr>
              <a:xfrm rot="16200000">
                <a:off x="5299097" y="3405764"/>
                <a:ext cx="743939" cy="369332"/>
              </a:xfrm>
              <a:prstGeom prst="rect">
                <a:avLst/>
              </a:prstGeom>
              <a:noFill/>
            </p:spPr>
            <p:txBody>
              <a:bodyPr wrap="none" rtlCol="0">
                <a:spAutoFit/>
              </a:bodyPr>
              <a:lstStyle/>
              <a:p>
                <a:r>
                  <a:rPr lang="en-US" dirty="0" smtClean="0">
                    <a:solidFill>
                      <a:srgbClr val="008000"/>
                    </a:solidFill>
                  </a:rPr>
                  <a:t>hours</a:t>
                </a:r>
                <a:endParaRPr lang="en-US" dirty="0">
                  <a:solidFill>
                    <a:srgbClr val="008000"/>
                  </a:solidFill>
                </a:endParaRPr>
              </a:p>
            </p:txBody>
          </p:sp>
          <p:sp>
            <p:nvSpPr>
              <p:cNvPr id="15" name="TextBox 14"/>
              <p:cNvSpPr txBox="1"/>
              <p:nvPr/>
            </p:nvSpPr>
            <p:spPr>
              <a:xfrm rot="16200000">
                <a:off x="7284425" y="3231175"/>
                <a:ext cx="1040482" cy="369332"/>
              </a:xfrm>
              <a:prstGeom prst="rect">
                <a:avLst/>
              </a:prstGeom>
              <a:noFill/>
            </p:spPr>
            <p:txBody>
              <a:bodyPr wrap="none" rtlCol="0">
                <a:spAutoFit/>
              </a:bodyPr>
              <a:lstStyle/>
              <a:p>
                <a:r>
                  <a:rPr lang="en-US" dirty="0" smtClean="0">
                    <a:solidFill>
                      <a:srgbClr val="008000"/>
                    </a:solidFill>
                  </a:rPr>
                  <a:t>20 years</a:t>
                </a:r>
                <a:endParaRPr lang="en-US" dirty="0">
                  <a:solidFill>
                    <a:srgbClr val="008000"/>
                  </a:solidFill>
                </a:endParaRPr>
              </a:p>
            </p:txBody>
          </p:sp>
        </p:grpSp>
      </p:grpSp>
      <p:grpSp>
        <p:nvGrpSpPr>
          <p:cNvPr id="18" name="Group 17"/>
          <p:cNvGrpSpPr/>
          <p:nvPr/>
        </p:nvGrpSpPr>
        <p:grpSpPr>
          <a:xfrm>
            <a:off x="3505200" y="1447800"/>
            <a:ext cx="5571951" cy="2438400"/>
            <a:chOff x="3505200" y="1447800"/>
            <a:chExt cx="5571951" cy="2438400"/>
          </a:xfrm>
        </p:grpSpPr>
        <p:cxnSp>
          <p:nvCxnSpPr>
            <p:cNvPr id="19" name="Straight Connector 18"/>
            <p:cNvCxnSpPr/>
            <p:nvPr/>
          </p:nvCxnSpPr>
          <p:spPr>
            <a:xfrm>
              <a:off x="5181600" y="1828800"/>
              <a:ext cx="0" cy="2057400"/>
            </a:xfrm>
            <a:prstGeom prst="line">
              <a:avLst/>
            </a:prstGeom>
            <a:ln>
              <a:solidFill>
                <a:srgbClr val="0000FF"/>
              </a:solidFill>
              <a:headEnd type="triangle"/>
              <a:tailEnd type="none"/>
            </a:ln>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5029200" y="1447800"/>
              <a:ext cx="4047951" cy="400110"/>
            </a:xfrm>
            <a:prstGeom prst="rect">
              <a:avLst/>
            </a:prstGeom>
            <a:noFill/>
          </p:spPr>
          <p:txBody>
            <a:bodyPr wrap="none" rtlCol="0">
              <a:spAutoFit/>
            </a:bodyPr>
            <a:lstStyle/>
            <a:p>
              <a:r>
                <a:rPr lang="en-US" sz="2000" i="1" dirty="0" smtClean="0">
                  <a:solidFill>
                    <a:srgbClr val="0000FF"/>
                  </a:solidFill>
                </a:rPr>
                <a:t>Device’s data rate (“duty cycle”)</a:t>
              </a:r>
              <a:endParaRPr lang="en-US" sz="2000" i="1" dirty="0">
                <a:solidFill>
                  <a:srgbClr val="0000FF"/>
                </a:solidFill>
              </a:endParaRPr>
            </a:p>
          </p:txBody>
        </p:sp>
        <p:sp>
          <p:nvSpPr>
            <p:cNvPr id="21" name="TextBox 20"/>
            <p:cNvSpPr txBox="1"/>
            <p:nvPr/>
          </p:nvSpPr>
          <p:spPr>
            <a:xfrm>
              <a:off x="3505200" y="1764268"/>
              <a:ext cx="1741094" cy="369332"/>
            </a:xfrm>
            <a:prstGeom prst="rect">
              <a:avLst/>
            </a:prstGeom>
            <a:noFill/>
          </p:spPr>
          <p:txBody>
            <a:bodyPr wrap="none" rtlCol="0">
              <a:spAutoFit/>
            </a:bodyPr>
            <a:lstStyle/>
            <a:p>
              <a:r>
                <a:rPr lang="en-US" dirty="0" err="1" smtClean="0">
                  <a:solidFill>
                    <a:srgbClr val="0000FF"/>
                  </a:solidFill>
                </a:rPr>
                <a:t>Gbytes</a:t>
              </a:r>
              <a:r>
                <a:rPr lang="en-US" dirty="0" smtClean="0">
                  <a:solidFill>
                    <a:srgbClr val="0000FF"/>
                  </a:solidFill>
                </a:rPr>
                <a:t> per day</a:t>
              </a:r>
              <a:endParaRPr lang="en-US" dirty="0">
                <a:solidFill>
                  <a:srgbClr val="0000FF"/>
                </a:solidFill>
              </a:endParaRPr>
            </a:p>
          </p:txBody>
        </p:sp>
        <p:sp>
          <p:nvSpPr>
            <p:cNvPr id="22" name="TextBox 21"/>
            <p:cNvSpPr txBox="1"/>
            <p:nvPr/>
          </p:nvSpPr>
          <p:spPr>
            <a:xfrm>
              <a:off x="3672811" y="3276600"/>
              <a:ext cx="1584989" cy="369332"/>
            </a:xfrm>
            <a:prstGeom prst="rect">
              <a:avLst/>
            </a:prstGeom>
            <a:noFill/>
          </p:spPr>
          <p:txBody>
            <a:bodyPr wrap="none" rtlCol="0">
              <a:spAutoFit/>
            </a:bodyPr>
            <a:lstStyle/>
            <a:p>
              <a:r>
                <a:rPr lang="en-US" dirty="0">
                  <a:solidFill>
                    <a:srgbClr val="0000FF"/>
                  </a:solidFill>
                </a:rPr>
                <a:t>b</a:t>
              </a:r>
              <a:r>
                <a:rPr lang="en-US" dirty="0" smtClean="0">
                  <a:solidFill>
                    <a:srgbClr val="0000FF"/>
                  </a:solidFill>
                </a:rPr>
                <a:t>ytes per day</a:t>
              </a:r>
              <a:endParaRPr lang="en-US" dirty="0">
                <a:solidFill>
                  <a:srgbClr val="0000FF"/>
                </a:solidFill>
              </a:endParaRPr>
            </a:p>
          </p:txBody>
        </p:sp>
      </p:grpSp>
      <p:sp>
        <p:nvSpPr>
          <p:cNvPr id="25" name="Oval 24"/>
          <p:cNvSpPr/>
          <p:nvPr/>
        </p:nvSpPr>
        <p:spPr>
          <a:xfrm rot="1911160">
            <a:off x="2962647" y="4476563"/>
            <a:ext cx="2514600" cy="971644"/>
          </a:xfrm>
          <a:prstGeom prst="ellipse">
            <a:avLst/>
          </a:prstGeom>
          <a:gradFill flip="none" rotWithShape="1">
            <a:gsLst>
              <a:gs pos="0">
                <a:schemeClr val="accent1">
                  <a:tint val="100000"/>
                  <a:shade val="85000"/>
                  <a:satMod val="100000"/>
                  <a:lumMod val="100000"/>
                  <a:alpha val="14000"/>
                </a:schemeClr>
              </a:gs>
              <a:gs pos="100000">
                <a:schemeClr val="accent1">
                  <a:tint val="90000"/>
                  <a:shade val="100000"/>
                  <a:satMod val="150000"/>
                  <a:lumMod val="100000"/>
                  <a:alpha val="14000"/>
                </a:schemeClr>
              </a:gs>
            </a:gsLst>
            <a:path path="circle">
              <a:fillToRect l="100000" t="100000" r="100000" b="10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1808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7"/>
                                        </p:tgtEl>
                                      </p:cBhvr>
                                    </p:animEffect>
                                    <p:set>
                                      <p:cBhvr>
                                        <p:cTn id="10" dur="1" fill="hold">
                                          <p:stCondLst>
                                            <p:cond delay="499"/>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dissolve">
                                      <p:cBhvr>
                                        <p:cTn id="1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2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3"/>
          <p:cNvSpPr>
            <a:spLocks noGrp="1" noChangeArrowheads="1"/>
          </p:cNvSpPr>
          <p:nvPr>
            <p:ph type="body" idx="1"/>
          </p:nvPr>
        </p:nvSpPr>
        <p:spPr/>
        <p:txBody>
          <a:bodyPr/>
          <a:lstStyle/>
          <a:p>
            <a:r>
              <a:rPr lang="en-US" sz="2800" dirty="0"/>
              <a:t>Links in </a:t>
            </a:r>
            <a:r>
              <a:rPr lang="en-US" sz="2800" dirty="0" smtClean="0"/>
              <a:t>network </a:t>
            </a:r>
            <a:r>
              <a:rPr lang="en-US" sz="2800" b="1" dirty="0" smtClean="0"/>
              <a:t>share</a:t>
            </a:r>
            <a:r>
              <a:rPr lang="en-US" sz="2800" dirty="0" smtClean="0"/>
              <a:t> </a:t>
            </a:r>
            <a:r>
              <a:rPr lang="en-US" sz="2800" dirty="0"/>
              <a:t>radio spectrum</a:t>
            </a:r>
          </a:p>
          <a:p>
            <a:r>
              <a:rPr lang="en-US" sz="2800" dirty="0"/>
              <a:t>Extra hops reduce </a:t>
            </a:r>
            <a:r>
              <a:rPr lang="en-US" sz="2800" dirty="0" smtClean="0"/>
              <a:t>throughput</a:t>
            </a:r>
            <a:endParaRPr lang="en-US" sz="2800" dirty="0"/>
          </a:p>
          <a:p>
            <a:endParaRPr lang="en-US" sz="2800" dirty="0"/>
          </a:p>
          <a:p>
            <a:endParaRPr lang="en-US" sz="2800" dirty="0"/>
          </a:p>
        </p:txBody>
      </p:sp>
      <p:sp>
        <p:nvSpPr>
          <p:cNvPr id="47106" name="Rectangle 2"/>
          <p:cNvSpPr>
            <a:spLocks noGrp="1" noChangeArrowheads="1"/>
          </p:cNvSpPr>
          <p:nvPr>
            <p:ph type="title"/>
          </p:nvPr>
        </p:nvSpPr>
        <p:spPr>
          <a:xfrm>
            <a:off x="0" y="609600"/>
            <a:ext cx="12192000" cy="1143000"/>
          </a:xfrm>
        </p:spPr>
        <p:txBody>
          <a:bodyPr/>
          <a:lstStyle/>
          <a:p>
            <a:r>
              <a:rPr lang="en-US" sz="3800"/>
              <a:t>Challenge: more hops, less throughput</a:t>
            </a:r>
            <a:endParaRPr lang="en-US"/>
          </a:p>
        </p:txBody>
      </p:sp>
      <p:sp>
        <p:nvSpPr>
          <p:cNvPr id="47113" name="Line 9"/>
          <p:cNvSpPr>
            <a:spLocks noChangeShapeType="1"/>
          </p:cNvSpPr>
          <p:nvPr/>
        </p:nvSpPr>
        <p:spPr bwMode="auto">
          <a:xfrm>
            <a:off x="2961217" y="4419600"/>
            <a:ext cx="1422400" cy="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47114" name="Line 10"/>
          <p:cNvSpPr>
            <a:spLocks noChangeShapeType="1"/>
          </p:cNvSpPr>
          <p:nvPr/>
        </p:nvSpPr>
        <p:spPr bwMode="auto">
          <a:xfrm>
            <a:off x="5298017" y="4419600"/>
            <a:ext cx="1422400" cy="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47110" name="Oval 6"/>
          <p:cNvSpPr>
            <a:spLocks noChangeArrowheads="1"/>
          </p:cNvSpPr>
          <p:nvPr/>
        </p:nvSpPr>
        <p:spPr bwMode="auto">
          <a:xfrm>
            <a:off x="6923617" y="414779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47111" name="Oval 7"/>
          <p:cNvSpPr>
            <a:spLocks noChangeArrowheads="1"/>
          </p:cNvSpPr>
          <p:nvPr/>
        </p:nvSpPr>
        <p:spPr bwMode="auto">
          <a:xfrm>
            <a:off x="4586817" y="414779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47112" name="Oval 8"/>
          <p:cNvSpPr>
            <a:spLocks noChangeArrowheads="1"/>
          </p:cNvSpPr>
          <p:nvPr/>
        </p:nvSpPr>
        <p:spPr bwMode="auto">
          <a:xfrm>
            <a:off x="2250017" y="414779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47115" name="Oval 11"/>
          <p:cNvSpPr>
            <a:spLocks noChangeArrowheads="1"/>
          </p:cNvSpPr>
          <p:nvPr/>
        </p:nvSpPr>
        <p:spPr bwMode="auto">
          <a:xfrm>
            <a:off x="6923617" y="346199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47116" name="Oval 12"/>
          <p:cNvSpPr>
            <a:spLocks noChangeArrowheads="1"/>
          </p:cNvSpPr>
          <p:nvPr/>
        </p:nvSpPr>
        <p:spPr bwMode="auto">
          <a:xfrm>
            <a:off x="2250017" y="346199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47117" name="Line 13"/>
          <p:cNvSpPr>
            <a:spLocks noChangeShapeType="1"/>
          </p:cNvSpPr>
          <p:nvPr/>
        </p:nvSpPr>
        <p:spPr bwMode="auto">
          <a:xfrm>
            <a:off x="2961217" y="3733800"/>
            <a:ext cx="3759200" cy="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47118" name="Text Box 14"/>
          <p:cNvSpPr txBox="1">
            <a:spLocks noChangeArrowheads="1"/>
          </p:cNvSpPr>
          <p:nvPr/>
        </p:nvSpPr>
        <p:spPr bwMode="auto">
          <a:xfrm>
            <a:off x="7634818" y="4175126"/>
            <a:ext cx="253747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sz="2400">
                <a:latin typeface="Gadget" charset="0"/>
              </a:rPr>
              <a:t>Throughput = 1/2</a:t>
            </a:r>
          </a:p>
        </p:txBody>
      </p:sp>
      <p:sp>
        <p:nvSpPr>
          <p:cNvPr id="47119" name="Text Box 15"/>
          <p:cNvSpPr txBox="1">
            <a:spLocks noChangeArrowheads="1"/>
          </p:cNvSpPr>
          <p:nvPr/>
        </p:nvSpPr>
        <p:spPr bwMode="auto">
          <a:xfrm>
            <a:off x="7634817" y="3489326"/>
            <a:ext cx="228079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sz="2400" dirty="0">
                <a:latin typeface="Gadget" charset="0"/>
              </a:rPr>
              <a:t>Throughput = 1</a:t>
            </a:r>
          </a:p>
        </p:txBody>
      </p:sp>
      <p:sp>
        <p:nvSpPr>
          <p:cNvPr id="47121" name="Line 17"/>
          <p:cNvSpPr>
            <a:spLocks noChangeShapeType="1"/>
          </p:cNvSpPr>
          <p:nvPr/>
        </p:nvSpPr>
        <p:spPr bwMode="auto">
          <a:xfrm flipV="1">
            <a:off x="2982384" y="5105400"/>
            <a:ext cx="675216" cy="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47122" name="Line 18"/>
          <p:cNvSpPr>
            <a:spLocks noChangeShapeType="1"/>
          </p:cNvSpPr>
          <p:nvPr/>
        </p:nvSpPr>
        <p:spPr bwMode="auto">
          <a:xfrm>
            <a:off x="6096000" y="5105400"/>
            <a:ext cx="645584" cy="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47123" name="Oval 19"/>
          <p:cNvSpPr>
            <a:spLocks noChangeArrowheads="1"/>
          </p:cNvSpPr>
          <p:nvPr/>
        </p:nvSpPr>
        <p:spPr bwMode="auto">
          <a:xfrm>
            <a:off x="6944784" y="483359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47124" name="Oval 20"/>
          <p:cNvSpPr>
            <a:spLocks noChangeArrowheads="1"/>
          </p:cNvSpPr>
          <p:nvPr/>
        </p:nvSpPr>
        <p:spPr bwMode="auto">
          <a:xfrm>
            <a:off x="5384800" y="483359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47125" name="Oval 21"/>
          <p:cNvSpPr>
            <a:spLocks noChangeArrowheads="1"/>
          </p:cNvSpPr>
          <p:nvPr/>
        </p:nvSpPr>
        <p:spPr bwMode="auto">
          <a:xfrm>
            <a:off x="2271184" y="483359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47126" name="Text Box 22"/>
          <p:cNvSpPr txBox="1">
            <a:spLocks noChangeArrowheads="1"/>
          </p:cNvSpPr>
          <p:nvPr/>
        </p:nvSpPr>
        <p:spPr bwMode="auto">
          <a:xfrm>
            <a:off x="7655985" y="4860926"/>
            <a:ext cx="253747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sz="2400">
                <a:latin typeface="Gadget" charset="0"/>
              </a:rPr>
              <a:t>Throughput = 1/3</a:t>
            </a:r>
          </a:p>
        </p:txBody>
      </p:sp>
      <p:sp>
        <p:nvSpPr>
          <p:cNvPr id="47127" name="Oval 23"/>
          <p:cNvSpPr>
            <a:spLocks noChangeArrowheads="1"/>
          </p:cNvSpPr>
          <p:nvPr/>
        </p:nvSpPr>
        <p:spPr bwMode="auto">
          <a:xfrm>
            <a:off x="3860800" y="483359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47129" name="Line 25"/>
          <p:cNvSpPr>
            <a:spLocks noChangeShapeType="1"/>
          </p:cNvSpPr>
          <p:nvPr/>
        </p:nvSpPr>
        <p:spPr bwMode="auto">
          <a:xfrm>
            <a:off x="4572000" y="5105400"/>
            <a:ext cx="645584" cy="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Tree>
    <p:extLst>
      <p:ext uri="{BB962C8B-B14F-4D97-AF65-F5344CB8AC3E}">
        <p14:creationId xmlns:p14="http://schemas.microsoft.com/office/powerpoint/2010/main" val="166503030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a:xfrm>
            <a:off x="8467" y="152400"/>
            <a:ext cx="12192000" cy="1143000"/>
          </a:xfrm>
        </p:spPr>
        <p:txBody>
          <a:bodyPr/>
          <a:lstStyle/>
          <a:p>
            <a:r>
              <a:rPr lang="en-US" dirty="0"/>
              <a:t>Challenge: many links are </a:t>
            </a:r>
            <a:r>
              <a:rPr lang="en-US" dirty="0" err="1"/>
              <a:t>lossy</a:t>
            </a:r>
            <a:endParaRPr lang="en-US" dirty="0"/>
          </a:p>
        </p:txBody>
      </p:sp>
      <p:sp>
        <p:nvSpPr>
          <p:cNvPr id="90118" name="Text Box 6"/>
          <p:cNvSpPr txBox="1">
            <a:spLocks noChangeArrowheads="1"/>
          </p:cNvSpPr>
          <p:nvPr/>
        </p:nvSpPr>
        <p:spPr bwMode="auto">
          <a:xfrm>
            <a:off x="1" y="6453426"/>
            <a:ext cx="12130617"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r>
              <a:rPr lang="en-US">
                <a:latin typeface="Gadget" charset="0"/>
              </a:rPr>
              <a:t>Smooth link distribution complicates link classification.</a:t>
            </a:r>
          </a:p>
          <a:p>
            <a:endParaRPr lang="en-US" sz="3200">
              <a:latin typeface="Gadget" charset="0"/>
            </a:endParaRPr>
          </a:p>
        </p:txBody>
      </p:sp>
      <p:pic>
        <p:nvPicPr>
          <p:cNvPr id="90119"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434" y="1567101"/>
            <a:ext cx="11882967" cy="4873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90120" name="Rectangle 8"/>
          <p:cNvSpPr>
            <a:spLocks noChangeArrowheads="1"/>
          </p:cNvSpPr>
          <p:nvPr/>
        </p:nvSpPr>
        <p:spPr bwMode="auto">
          <a:xfrm>
            <a:off x="0" y="762001"/>
            <a:ext cx="12192000" cy="600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r>
              <a:rPr lang="en-US" sz="3200">
                <a:latin typeface="Gadget" charset="0"/>
              </a:rPr>
              <a:t>One-hop broadcast delivery ratios</a:t>
            </a:r>
          </a:p>
        </p:txBody>
      </p:sp>
      <p:grpSp>
        <p:nvGrpSpPr>
          <p:cNvPr id="90128" name="Group 16"/>
          <p:cNvGrpSpPr>
            <a:grpSpLocks/>
          </p:cNvGrpSpPr>
          <p:nvPr/>
        </p:nvGrpSpPr>
        <p:grpSpPr bwMode="auto">
          <a:xfrm>
            <a:off x="1422400" y="2252900"/>
            <a:ext cx="4978400" cy="3429000"/>
            <a:chOff x="672" y="1200"/>
            <a:chExt cx="2352" cy="2160"/>
          </a:xfrm>
        </p:grpSpPr>
        <p:sp>
          <p:nvSpPr>
            <p:cNvPr id="90126" name="Line 14"/>
            <p:cNvSpPr>
              <a:spLocks noChangeShapeType="1"/>
            </p:cNvSpPr>
            <p:nvPr/>
          </p:nvSpPr>
          <p:spPr bwMode="auto">
            <a:xfrm flipV="1">
              <a:off x="3024" y="1200"/>
              <a:ext cx="0" cy="2160"/>
            </a:xfrm>
            <a:prstGeom prst="line">
              <a:avLst/>
            </a:prstGeom>
            <a:noFill/>
            <a:ln w="3810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0127" name="Line 15"/>
            <p:cNvSpPr>
              <a:spLocks noChangeShapeType="1"/>
            </p:cNvSpPr>
            <p:nvPr/>
          </p:nvSpPr>
          <p:spPr bwMode="auto">
            <a:xfrm flipH="1">
              <a:off x="672" y="1200"/>
              <a:ext cx="2352" cy="0"/>
            </a:xfrm>
            <a:prstGeom prst="line">
              <a:avLst/>
            </a:prstGeom>
            <a:noFill/>
            <a:ln w="3810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90140" name="Group 28"/>
          <p:cNvGrpSpPr>
            <a:grpSpLocks/>
          </p:cNvGrpSpPr>
          <p:nvPr/>
        </p:nvGrpSpPr>
        <p:grpSpPr bwMode="auto">
          <a:xfrm>
            <a:off x="1303867" y="1643301"/>
            <a:ext cx="10684933" cy="4246563"/>
            <a:chOff x="616" y="829"/>
            <a:chExt cx="5048" cy="2675"/>
          </a:xfrm>
        </p:grpSpPr>
        <p:sp>
          <p:nvSpPr>
            <p:cNvPr id="90133" name="Freeform 21"/>
            <p:cNvSpPr>
              <a:spLocks/>
            </p:cNvSpPr>
            <p:nvPr/>
          </p:nvSpPr>
          <p:spPr bwMode="auto">
            <a:xfrm>
              <a:off x="616" y="829"/>
              <a:ext cx="5048" cy="2675"/>
            </a:xfrm>
            <a:custGeom>
              <a:avLst/>
              <a:gdLst>
                <a:gd name="T0" fmla="*/ 0 w 5048"/>
                <a:gd name="T1" fmla="*/ 2552 h 2675"/>
                <a:gd name="T2" fmla="*/ 2464 w 5048"/>
                <a:gd name="T3" fmla="*/ 2312 h 2675"/>
                <a:gd name="T4" fmla="*/ 2848 w 5048"/>
                <a:gd name="T5" fmla="*/ 376 h 2675"/>
                <a:gd name="T6" fmla="*/ 5048 w 5048"/>
                <a:gd name="T7" fmla="*/ 55 h 2675"/>
              </a:gdLst>
              <a:ahLst/>
              <a:cxnLst>
                <a:cxn ang="0">
                  <a:pos x="T0" y="T1"/>
                </a:cxn>
                <a:cxn ang="0">
                  <a:pos x="T2" y="T3"/>
                </a:cxn>
                <a:cxn ang="0">
                  <a:pos x="T4" y="T5"/>
                </a:cxn>
                <a:cxn ang="0">
                  <a:pos x="T6" y="T7"/>
                </a:cxn>
              </a:cxnLst>
              <a:rect l="0" t="0" r="r" b="b"/>
              <a:pathLst>
                <a:path w="5048" h="2675">
                  <a:moveTo>
                    <a:pt x="0" y="2552"/>
                  </a:moveTo>
                  <a:cubicBezTo>
                    <a:pt x="411" y="2512"/>
                    <a:pt x="1989" y="2675"/>
                    <a:pt x="2464" y="2312"/>
                  </a:cubicBezTo>
                  <a:cubicBezTo>
                    <a:pt x="2939" y="1949"/>
                    <a:pt x="2417" y="752"/>
                    <a:pt x="2848" y="376"/>
                  </a:cubicBezTo>
                  <a:cubicBezTo>
                    <a:pt x="3279" y="0"/>
                    <a:pt x="4590" y="122"/>
                    <a:pt x="5048" y="55"/>
                  </a:cubicBezTo>
                </a:path>
              </a:pathLst>
            </a:custGeom>
            <a:noFill/>
            <a:ln w="57150" cmpd="sng">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90131" name="Group 19"/>
            <p:cNvGrpSpPr>
              <a:grpSpLocks/>
            </p:cNvGrpSpPr>
            <p:nvPr/>
          </p:nvGrpSpPr>
          <p:grpSpPr bwMode="auto">
            <a:xfrm>
              <a:off x="2016" y="1019"/>
              <a:ext cx="3072" cy="2249"/>
              <a:chOff x="2016" y="998"/>
              <a:chExt cx="3072" cy="2249"/>
            </a:xfrm>
          </p:grpSpPr>
          <p:sp>
            <p:nvSpPr>
              <p:cNvPr id="90129" name="Text Box 17"/>
              <p:cNvSpPr txBox="1">
                <a:spLocks noChangeArrowheads="1"/>
              </p:cNvSpPr>
              <p:nvPr/>
            </p:nvSpPr>
            <p:spPr bwMode="auto">
              <a:xfrm>
                <a:off x="4392" y="998"/>
                <a:ext cx="696"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ja-JP" altLang="en-US">
                    <a:latin typeface="Arial"/>
                  </a:rPr>
                  <a:t>‘</a:t>
                </a:r>
                <a:r>
                  <a:rPr lang="en-US">
                    <a:latin typeface="Gadget" charset="0"/>
                  </a:rPr>
                  <a:t>Good</a:t>
                </a:r>
                <a:r>
                  <a:rPr lang="ja-JP" altLang="en-US">
                    <a:latin typeface="Arial"/>
                  </a:rPr>
                  <a:t>’</a:t>
                </a:r>
                <a:endParaRPr lang="en-US"/>
              </a:p>
            </p:txBody>
          </p:sp>
          <p:sp>
            <p:nvSpPr>
              <p:cNvPr id="90130" name="Text Box 18"/>
              <p:cNvSpPr txBox="1">
                <a:spLocks noChangeArrowheads="1"/>
              </p:cNvSpPr>
              <p:nvPr/>
            </p:nvSpPr>
            <p:spPr bwMode="auto">
              <a:xfrm>
                <a:off x="2016" y="3014"/>
                <a:ext cx="696"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ja-JP" altLang="en-US">
                    <a:latin typeface="Arial"/>
                  </a:rPr>
                  <a:t>‘</a:t>
                </a:r>
                <a:r>
                  <a:rPr lang="en-US">
                    <a:latin typeface="Gadget" charset="0"/>
                  </a:rPr>
                  <a:t>Bad</a:t>
                </a:r>
                <a:r>
                  <a:rPr lang="ja-JP" altLang="en-US">
                    <a:latin typeface="Arial"/>
                  </a:rPr>
                  <a:t>’</a:t>
                </a:r>
                <a:endParaRPr lang="en-US"/>
              </a:p>
            </p:txBody>
          </p:sp>
        </p:grpSp>
      </p:grpSp>
    </p:spTree>
    <p:extLst>
      <p:ext uri="{BB962C8B-B14F-4D97-AF65-F5344CB8AC3E}">
        <p14:creationId xmlns:p14="http://schemas.microsoft.com/office/powerpoint/2010/main" val="180620789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9012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xit" presetSubtype="0" fill="hold" nodeType="clickEffect">
                                  <p:stCondLst>
                                    <p:cond delay="0"/>
                                  </p:stCondLst>
                                  <p:childTnLst>
                                    <p:set>
                                      <p:cBhvr>
                                        <p:cTn id="10" dur="1" fill="hold">
                                          <p:stCondLst>
                                            <p:cond delay="499"/>
                                          </p:stCondLst>
                                        </p:cTn>
                                        <p:tgtEl>
                                          <p:spTgt spid="90128"/>
                                        </p:tgtEl>
                                        <p:attrNameLst>
                                          <p:attrName>style.visibility</p:attrName>
                                        </p:attrNameLst>
                                      </p:cBhvr>
                                      <p:to>
                                        <p:strVal val="hidden"/>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90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11"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601" y="838200"/>
            <a:ext cx="11882967" cy="4873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51202" name="Rectangle 2"/>
          <p:cNvSpPr>
            <a:spLocks noGrp="1" noChangeArrowheads="1"/>
          </p:cNvSpPr>
          <p:nvPr>
            <p:ph type="title"/>
          </p:nvPr>
        </p:nvSpPr>
        <p:spPr>
          <a:xfrm>
            <a:off x="0" y="152400"/>
            <a:ext cx="12192000" cy="1143000"/>
          </a:xfrm>
        </p:spPr>
        <p:txBody>
          <a:bodyPr/>
          <a:lstStyle/>
          <a:p>
            <a:r>
              <a:rPr lang="en-US" sz="3800" dirty="0"/>
              <a:t>Challenge: many links are asymmetric</a:t>
            </a:r>
            <a:endParaRPr lang="en-US" dirty="0"/>
          </a:p>
        </p:txBody>
      </p:sp>
      <p:sp>
        <p:nvSpPr>
          <p:cNvPr id="51204" name="Text Box 4"/>
          <p:cNvSpPr txBox="1">
            <a:spLocks noChangeArrowheads="1"/>
          </p:cNvSpPr>
          <p:nvPr/>
        </p:nvSpPr>
        <p:spPr bwMode="auto">
          <a:xfrm>
            <a:off x="2667000" y="5867400"/>
            <a:ext cx="819151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sz="2400" dirty="0">
                <a:latin typeface="Gadget" charset="0"/>
              </a:rPr>
              <a:t>Many links are good in one direction, but </a:t>
            </a:r>
            <a:r>
              <a:rPr lang="en-US" sz="2400" dirty="0" err="1">
                <a:latin typeface="Gadget" charset="0"/>
              </a:rPr>
              <a:t>lossy</a:t>
            </a:r>
            <a:r>
              <a:rPr lang="en-US" sz="2400" dirty="0">
                <a:latin typeface="Gadget" charset="0"/>
              </a:rPr>
              <a:t> in the </a:t>
            </a:r>
            <a:r>
              <a:rPr lang="en-US" sz="2400" dirty="0" smtClean="0">
                <a:latin typeface="Gadget" charset="0"/>
              </a:rPr>
              <a:t>other</a:t>
            </a:r>
            <a:endParaRPr lang="en-US" sz="2400" dirty="0">
              <a:latin typeface="Gadget" charset="0"/>
            </a:endParaRPr>
          </a:p>
          <a:p>
            <a:endParaRPr lang="en-US" sz="2400" dirty="0">
              <a:latin typeface="Gadget" charset="0"/>
            </a:endParaRPr>
          </a:p>
        </p:txBody>
      </p:sp>
      <p:sp>
        <p:nvSpPr>
          <p:cNvPr id="51205" name="Line 5"/>
          <p:cNvSpPr>
            <a:spLocks noChangeShapeType="1"/>
          </p:cNvSpPr>
          <p:nvPr/>
        </p:nvSpPr>
        <p:spPr bwMode="auto">
          <a:xfrm>
            <a:off x="5994400" y="1295398"/>
            <a:ext cx="2082800" cy="1295401"/>
          </a:xfrm>
          <a:prstGeom prst="line">
            <a:avLst/>
          </a:prstGeom>
          <a:noFill/>
          <a:ln w="9525">
            <a:solidFill>
              <a:schemeClr val="tx1"/>
            </a:solidFill>
            <a:round/>
            <a:headEnd type="triangle" w="med"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51206" name="Line 6"/>
          <p:cNvSpPr>
            <a:spLocks noChangeShapeType="1"/>
          </p:cNvSpPr>
          <p:nvPr/>
        </p:nvSpPr>
        <p:spPr bwMode="auto">
          <a:xfrm>
            <a:off x="5994400" y="2209798"/>
            <a:ext cx="2082800" cy="381001"/>
          </a:xfrm>
          <a:prstGeom prst="line">
            <a:avLst/>
          </a:prstGeom>
          <a:noFill/>
          <a:ln w="9525">
            <a:solidFill>
              <a:schemeClr val="tx1"/>
            </a:solidFill>
            <a:round/>
            <a:headEnd type="triangle" w="med"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51207" name="Text Box 7"/>
          <p:cNvSpPr txBox="1">
            <a:spLocks noChangeArrowheads="1"/>
          </p:cNvSpPr>
          <p:nvPr/>
        </p:nvSpPr>
        <p:spPr bwMode="auto">
          <a:xfrm>
            <a:off x="8077200" y="2202359"/>
            <a:ext cx="3556000"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sz="2200" dirty="0">
                <a:latin typeface="Gadget" charset="0"/>
              </a:rPr>
              <a:t>Broadcast delivery ratios in both link directions.</a:t>
            </a:r>
          </a:p>
        </p:txBody>
      </p:sp>
      <p:sp>
        <p:nvSpPr>
          <p:cNvPr id="51208" name="Line 8"/>
          <p:cNvSpPr>
            <a:spLocks noChangeShapeType="1"/>
          </p:cNvSpPr>
          <p:nvPr/>
        </p:nvSpPr>
        <p:spPr bwMode="auto">
          <a:xfrm>
            <a:off x="4267200" y="1904999"/>
            <a:ext cx="1727200" cy="1828800"/>
          </a:xfrm>
          <a:prstGeom prst="line">
            <a:avLst/>
          </a:prstGeom>
          <a:noFill/>
          <a:ln w="9525">
            <a:solidFill>
              <a:schemeClr val="tx1"/>
            </a:solidFill>
            <a:round/>
            <a:headEnd type="triangle" w="med"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51209" name="Text Box 9"/>
          <p:cNvSpPr txBox="1">
            <a:spLocks noChangeArrowheads="1"/>
          </p:cNvSpPr>
          <p:nvPr/>
        </p:nvSpPr>
        <p:spPr bwMode="auto">
          <a:xfrm>
            <a:off x="6015568" y="3565525"/>
            <a:ext cx="23780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Very asymmetric link.</a:t>
            </a:r>
          </a:p>
        </p:txBody>
      </p:sp>
    </p:spTree>
    <p:extLst>
      <p:ext uri="{BB962C8B-B14F-4D97-AF65-F5344CB8AC3E}">
        <p14:creationId xmlns:p14="http://schemas.microsoft.com/office/powerpoint/2010/main" val="347886058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a:xfrm>
            <a:off x="304800" y="381000"/>
            <a:ext cx="10896600" cy="1143000"/>
          </a:xfrm>
        </p:spPr>
        <p:txBody>
          <a:bodyPr/>
          <a:lstStyle/>
          <a:p>
            <a:r>
              <a:rPr lang="en-US" sz="3600" dirty="0"/>
              <a:t>Effect of asymmetry on </a:t>
            </a:r>
            <a:r>
              <a:rPr lang="en-US" sz="3600" dirty="0" smtClean="0"/>
              <a:t>DISTANCE-VECTOR ROUTING</a:t>
            </a:r>
            <a:endParaRPr lang="en-US" sz="3600" dirty="0"/>
          </a:p>
        </p:txBody>
      </p:sp>
      <p:sp>
        <p:nvSpPr>
          <p:cNvPr id="88067" name="Oval 3"/>
          <p:cNvSpPr>
            <a:spLocks noChangeArrowheads="1"/>
          </p:cNvSpPr>
          <p:nvPr/>
        </p:nvSpPr>
        <p:spPr bwMode="auto">
          <a:xfrm>
            <a:off x="5588000" y="3800130"/>
            <a:ext cx="812800" cy="467416"/>
          </a:xfrm>
          <a:prstGeom prst="ellipse">
            <a:avLst/>
          </a:prstGeom>
          <a:solidFill>
            <a:schemeClr val="folHlink"/>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pPr algn="ctr"/>
            <a:endParaRPr lang="en-US">
              <a:latin typeface="Gadget" charset="0"/>
            </a:endParaRPr>
          </a:p>
        </p:txBody>
      </p:sp>
      <p:sp>
        <p:nvSpPr>
          <p:cNvPr id="88068" name="Oval 4"/>
          <p:cNvSpPr>
            <a:spLocks noChangeArrowheads="1"/>
          </p:cNvSpPr>
          <p:nvPr/>
        </p:nvSpPr>
        <p:spPr bwMode="auto">
          <a:xfrm>
            <a:off x="2844800" y="1971330"/>
            <a:ext cx="812800"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pPr algn="ctr"/>
            <a:endParaRPr lang="en-US">
              <a:latin typeface="Gadget" charset="0"/>
            </a:endParaRPr>
          </a:p>
        </p:txBody>
      </p:sp>
      <p:sp>
        <p:nvSpPr>
          <p:cNvPr id="88069" name="Oval 5"/>
          <p:cNvSpPr>
            <a:spLocks noChangeArrowheads="1"/>
          </p:cNvSpPr>
          <p:nvPr/>
        </p:nvSpPr>
        <p:spPr bwMode="auto">
          <a:xfrm>
            <a:off x="8636000" y="1980855"/>
            <a:ext cx="812800"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pPr algn="ctr"/>
            <a:endParaRPr lang="en-US">
              <a:latin typeface="Gadget" charset="0"/>
            </a:endParaRPr>
          </a:p>
        </p:txBody>
      </p:sp>
      <p:sp>
        <p:nvSpPr>
          <p:cNvPr id="88070" name="Line 6"/>
          <p:cNvSpPr>
            <a:spLocks noChangeShapeType="1"/>
          </p:cNvSpPr>
          <p:nvPr/>
        </p:nvSpPr>
        <p:spPr bwMode="auto">
          <a:xfrm>
            <a:off x="3556000" y="2057400"/>
            <a:ext cx="5080000" cy="0"/>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8071" name="Line 7"/>
          <p:cNvSpPr>
            <a:spLocks noChangeShapeType="1"/>
          </p:cNvSpPr>
          <p:nvPr/>
        </p:nvSpPr>
        <p:spPr bwMode="auto">
          <a:xfrm flipH="1" flipV="1">
            <a:off x="3657600" y="2286000"/>
            <a:ext cx="4978400" cy="0"/>
          </a:xfrm>
          <a:prstGeom prst="line">
            <a:avLst/>
          </a:prstGeom>
          <a:noFill/>
          <a:ln w="28575">
            <a:solidFill>
              <a:schemeClr val="tx1"/>
            </a:solidFill>
            <a:prstDash val="sysDot"/>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8072" name="Line 8"/>
          <p:cNvSpPr>
            <a:spLocks noChangeShapeType="1"/>
          </p:cNvSpPr>
          <p:nvPr/>
        </p:nvSpPr>
        <p:spPr bwMode="auto">
          <a:xfrm>
            <a:off x="3556000" y="2514600"/>
            <a:ext cx="2032000" cy="1371600"/>
          </a:xfrm>
          <a:prstGeom prst="line">
            <a:avLst/>
          </a:prstGeom>
          <a:noFill/>
          <a:ln w="28575">
            <a:solidFill>
              <a:schemeClr val="tx1"/>
            </a:solidFill>
            <a:round/>
            <a:headEnd type="non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8073" name="Line 9"/>
          <p:cNvSpPr>
            <a:spLocks noChangeShapeType="1"/>
          </p:cNvSpPr>
          <p:nvPr/>
        </p:nvSpPr>
        <p:spPr bwMode="auto">
          <a:xfrm flipH="1">
            <a:off x="6400800" y="2438400"/>
            <a:ext cx="2438400" cy="1447800"/>
          </a:xfrm>
          <a:prstGeom prst="line">
            <a:avLst/>
          </a:prstGeom>
          <a:noFill/>
          <a:ln w="28575">
            <a:solidFill>
              <a:schemeClr val="tx1"/>
            </a:solidFill>
            <a:round/>
            <a:headEnd type="non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8074" name="Text Box 10"/>
          <p:cNvSpPr txBox="1">
            <a:spLocks noChangeArrowheads="1"/>
          </p:cNvSpPr>
          <p:nvPr/>
        </p:nvSpPr>
        <p:spPr bwMode="auto">
          <a:xfrm>
            <a:off x="3276601" y="3246439"/>
            <a:ext cx="77504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100%</a:t>
            </a:r>
          </a:p>
        </p:txBody>
      </p:sp>
      <p:sp>
        <p:nvSpPr>
          <p:cNvPr id="88075" name="Text Box 11"/>
          <p:cNvSpPr txBox="1">
            <a:spLocks noChangeArrowheads="1"/>
          </p:cNvSpPr>
          <p:nvPr/>
        </p:nvSpPr>
        <p:spPr bwMode="auto">
          <a:xfrm>
            <a:off x="5511801" y="1585914"/>
            <a:ext cx="77504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100%</a:t>
            </a:r>
          </a:p>
        </p:txBody>
      </p:sp>
      <p:sp>
        <p:nvSpPr>
          <p:cNvPr id="88076" name="Text Box 12"/>
          <p:cNvSpPr txBox="1">
            <a:spLocks noChangeArrowheads="1"/>
          </p:cNvSpPr>
          <p:nvPr/>
        </p:nvSpPr>
        <p:spPr bwMode="auto">
          <a:xfrm>
            <a:off x="7747001" y="3246439"/>
            <a:ext cx="77504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100%</a:t>
            </a:r>
          </a:p>
        </p:txBody>
      </p:sp>
      <p:sp>
        <p:nvSpPr>
          <p:cNvPr id="88077" name="Text Box 13"/>
          <p:cNvSpPr txBox="1">
            <a:spLocks noChangeArrowheads="1"/>
          </p:cNvSpPr>
          <p:nvPr/>
        </p:nvSpPr>
        <p:spPr bwMode="auto">
          <a:xfrm>
            <a:off x="5689600" y="2271714"/>
            <a:ext cx="51829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8%</a:t>
            </a:r>
          </a:p>
        </p:txBody>
      </p:sp>
      <p:sp>
        <p:nvSpPr>
          <p:cNvPr id="88078" name="Text Box 14"/>
          <p:cNvSpPr txBox="1">
            <a:spLocks noChangeArrowheads="1"/>
          </p:cNvSpPr>
          <p:nvPr/>
        </p:nvSpPr>
        <p:spPr bwMode="auto">
          <a:xfrm>
            <a:off x="1219200" y="5798403"/>
            <a:ext cx="525546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sz="2400">
                <a:latin typeface="Gadget" charset="0"/>
              </a:rPr>
              <a:t>But, throughput of </a:t>
            </a:r>
            <a:r>
              <a:rPr lang="en-US" sz="2400" b="1">
                <a:latin typeface="Gadget" charset="0"/>
              </a:rPr>
              <a:t>B-A</a:t>
            </a:r>
            <a:r>
              <a:rPr lang="en-US" sz="2400">
                <a:latin typeface="Gadget" charset="0"/>
              </a:rPr>
              <a:t> = 0.08</a:t>
            </a:r>
          </a:p>
          <a:p>
            <a:r>
              <a:rPr lang="en-US" sz="2400">
                <a:latin typeface="Gadget" charset="0"/>
              </a:rPr>
              <a:t>                                        </a:t>
            </a:r>
            <a:r>
              <a:rPr lang="en-US" sz="2400" b="1">
                <a:latin typeface="Gadget" charset="0"/>
              </a:rPr>
              <a:t>B-C-A</a:t>
            </a:r>
            <a:r>
              <a:rPr lang="en-US" sz="2400">
                <a:latin typeface="Gadget" charset="0"/>
              </a:rPr>
              <a:t> = 0.5</a:t>
            </a:r>
          </a:p>
        </p:txBody>
      </p:sp>
      <p:sp>
        <p:nvSpPr>
          <p:cNvPr id="88079" name="Text Box 15"/>
          <p:cNvSpPr txBox="1">
            <a:spLocks noChangeArrowheads="1"/>
          </p:cNvSpPr>
          <p:nvPr/>
        </p:nvSpPr>
        <p:spPr bwMode="auto">
          <a:xfrm>
            <a:off x="1221317" y="4837965"/>
            <a:ext cx="8837083"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sz="2400" dirty="0">
                <a:latin typeface="Gadget" charset="0"/>
              </a:rPr>
              <a:t>B successfully receives all of A</a:t>
            </a:r>
            <a:r>
              <a:rPr lang="ja-JP" altLang="en-US" sz="2400" dirty="0">
                <a:latin typeface="Arial"/>
              </a:rPr>
              <a:t>’</a:t>
            </a:r>
            <a:r>
              <a:rPr lang="en-US" sz="2400" dirty="0">
                <a:latin typeface="Gadget" charset="0"/>
              </a:rPr>
              <a:t>s route ads, and installs a one-hop route to A.</a:t>
            </a:r>
          </a:p>
        </p:txBody>
      </p:sp>
      <p:sp>
        <p:nvSpPr>
          <p:cNvPr id="88080" name="Text Box 16"/>
          <p:cNvSpPr txBox="1">
            <a:spLocks noChangeArrowheads="1"/>
          </p:cNvSpPr>
          <p:nvPr/>
        </p:nvSpPr>
        <p:spPr bwMode="auto">
          <a:xfrm>
            <a:off x="2203451" y="1951039"/>
            <a:ext cx="35137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b="1">
                <a:latin typeface="Gadget" charset="0"/>
              </a:rPr>
              <a:t>A</a:t>
            </a:r>
            <a:endParaRPr lang="en-US">
              <a:latin typeface="Gadget" charset="0"/>
            </a:endParaRPr>
          </a:p>
        </p:txBody>
      </p:sp>
      <p:sp>
        <p:nvSpPr>
          <p:cNvPr id="88081" name="Text Box 17"/>
          <p:cNvSpPr txBox="1">
            <a:spLocks noChangeArrowheads="1"/>
          </p:cNvSpPr>
          <p:nvPr/>
        </p:nvSpPr>
        <p:spPr bwMode="auto">
          <a:xfrm>
            <a:off x="5689601" y="4313239"/>
            <a:ext cx="35136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b="1">
                <a:latin typeface="Gadget" charset="0"/>
              </a:rPr>
              <a:t>C</a:t>
            </a:r>
            <a:endParaRPr lang="en-US">
              <a:latin typeface="Gadget" charset="0"/>
            </a:endParaRPr>
          </a:p>
        </p:txBody>
      </p:sp>
      <p:sp>
        <p:nvSpPr>
          <p:cNvPr id="88082" name="Text Box 18"/>
          <p:cNvSpPr txBox="1">
            <a:spLocks noChangeArrowheads="1"/>
          </p:cNvSpPr>
          <p:nvPr/>
        </p:nvSpPr>
        <p:spPr bwMode="auto">
          <a:xfrm>
            <a:off x="9550401" y="1951039"/>
            <a:ext cx="35136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b="1">
                <a:latin typeface="Gadget" charset="0"/>
              </a:rPr>
              <a:t>B</a:t>
            </a:r>
            <a:endParaRPr lang="en-US">
              <a:latin typeface="Gadget" charset="0"/>
            </a:endParaRPr>
          </a:p>
        </p:txBody>
      </p:sp>
      <p:sp>
        <p:nvSpPr>
          <p:cNvPr id="88083" name="Line 19"/>
          <p:cNvSpPr>
            <a:spLocks noChangeShapeType="1"/>
          </p:cNvSpPr>
          <p:nvPr/>
        </p:nvSpPr>
        <p:spPr bwMode="auto">
          <a:xfrm flipV="1">
            <a:off x="6604000" y="2590800"/>
            <a:ext cx="2438400" cy="1447800"/>
          </a:xfrm>
          <a:prstGeom prst="line">
            <a:avLst/>
          </a:prstGeom>
          <a:noFill/>
          <a:ln w="28575">
            <a:solidFill>
              <a:schemeClr val="tx1"/>
            </a:solidFill>
            <a:round/>
            <a:headEnd type="non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8084" name="Text Box 20"/>
          <p:cNvSpPr txBox="1">
            <a:spLocks noChangeArrowheads="1"/>
          </p:cNvSpPr>
          <p:nvPr/>
        </p:nvSpPr>
        <p:spPr bwMode="auto">
          <a:xfrm>
            <a:off x="6299201" y="2941639"/>
            <a:ext cx="77504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100%</a:t>
            </a:r>
          </a:p>
        </p:txBody>
      </p:sp>
      <p:sp>
        <p:nvSpPr>
          <p:cNvPr id="88085" name="Line 21"/>
          <p:cNvSpPr>
            <a:spLocks noChangeShapeType="1"/>
          </p:cNvSpPr>
          <p:nvPr/>
        </p:nvSpPr>
        <p:spPr bwMode="auto">
          <a:xfrm rot="16200000" flipV="1">
            <a:off x="3657600" y="2286000"/>
            <a:ext cx="1524000" cy="2133600"/>
          </a:xfrm>
          <a:prstGeom prst="line">
            <a:avLst/>
          </a:prstGeom>
          <a:noFill/>
          <a:ln w="28575">
            <a:solidFill>
              <a:schemeClr val="tx1"/>
            </a:solidFill>
            <a:round/>
            <a:headEnd type="non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8086" name="Text Box 22"/>
          <p:cNvSpPr txBox="1">
            <a:spLocks noChangeArrowheads="1"/>
          </p:cNvSpPr>
          <p:nvPr/>
        </p:nvSpPr>
        <p:spPr bwMode="auto">
          <a:xfrm>
            <a:off x="4699001" y="2941639"/>
            <a:ext cx="77504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100%</a:t>
            </a:r>
          </a:p>
        </p:txBody>
      </p:sp>
    </p:spTree>
    <p:extLst>
      <p:ext uri="{BB962C8B-B14F-4D97-AF65-F5344CB8AC3E}">
        <p14:creationId xmlns:p14="http://schemas.microsoft.com/office/powerpoint/2010/main" val="294349504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a:xfrm>
            <a:off x="914400" y="212725"/>
            <a:ext cx="10363200" cy="1143000"/>
          </a:xfrm>
        </p:spPr>
        <p:txBody>
          <a:bodyPr/>
          <a:lstStyle/>
          <a:p>
            <a:r>
              <a:rPr lang="en-US" dirty="0"/>
              <a:t>A </a:t>
            </a:r>
            <a:r>
              <a:rPr lang="en-US" dirty="0" err="1" smtClean="0"/>
              <a:t>strawman</a:t>
            </a:r>
            <a:r>
              <a:rPr lang="en-US" dirty="0" smtClean="0"/>
              <a:t> </a:t>
            </a:r>
            <a:r>
              <a:rPr lang="en-US" dirty="0"/>
              <a:t>route metric</a:t>
            </a:r>
          </a:p>
        </p:txBody>
      </p:sp>
      <p:sp>
        <p:nvSpPr>
          <p:cNvPr id="98307" name="Rectangle 3"/>
          <p:cNvSpPr>
            <a:spLocks noGrp="1" noChangeArrowheads="1"/>
          </p:cNvSpPr>
          <p:nvPr>
            <p:ph type="body" idx="1"/>
          </p:nvPr>
        </p:nvSpPr>
        <p:spPr>
          <a:xfrm>
            <a:off x="914400" y="1279525"/>
            <a:ext cx="10363200" cy="1066800"/>
          </a:xfrm>
        </p:spPr>
        <p:txBody>
          <a:bodyPr/>
          <a:lstStyle/>
          <a:p>
            <a:pPr algn="ctr">
              <a:buFontTx/>
              <a:buNone/>
            </a:pPr>
            <a:r>
              <a:rPr lang="en-US" sz="2800" dirty="0"/>
              <a:t>Maximize bottleneck throughput</a:t>
            </a:r>
          </a:p>
        </p:txBody>
      </p:sp>
      <p:sp>
        <p:nvSpPr>
          <p:cNvPr id="98309" name="Oval 5"/>
          <p:cNvSpPr>
            <a:spLocks noChangeArrowheads="1"/>
          </p:cNvSpPr>
          <p:nvPr/>
        </p:nvSpPr>
        <p:spPr bwMode="auto">
          <a:xfrm>
            <a:off x="3352800" y="2968280"/>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98310" name="Line 6"/>
          <p:cNvSpPr>
            <a:spLocks noChangeShapeType="1"/>
          </p:cNvSpPr>
          <p:nvPr/>
        </p:nvSpPr>
        <p:spPr bwMode="auto">
          <a:xfrm flipV="1">
            <a:off x="3860800" y="2401888"/>
            <a:ext cx="1930400" cy="68580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98311" name="Oval 7"/>
          <p:cNvSpPr>
            <a:spLocks noChangeArrowheads="1"/>
          </p:cNvSpPr>
          <p:nvPr/>
        </p:nvSpPr>
        <p:spPr bwMode="auto">
          <a:xfrm>
            <a:off x="5791200" y="2130080"/>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98312" name="Line 8"/>
          <p:cNvSpPr>
            <a:spLocks noChangeShapeType="1"/>
          </p:cNvSpPr>
          <p:nvPr/>
        </p:nvSpPr>
        <p:spPr bwMode="auto">
          <a:xfrm>
            <a:off x="6299200" y="2390775"/>
            <a:ext cx="1727200" cy="68580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98313" name="Line 9"/>
          <p:cNvSpPr>
            <a:spLocks noChangeShapeType="1"/>
          </p:cNvSpPr>
          <p:nvPr/>
        </p:nvSpPr>
        <p:spPr bwMode="auto">
          <a:xfrm>
            <a:off x="3860800" y="3316288"/>
            <a:ext cx="1930400" cy="68580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98314" name="Line 10"/>
          <p:cNvSpPr>
            <a:spLocks noChangeShapeType="1"/>
          </p:cNvSpPr>
          <p:nvPr/>
        </p:nvSpPr>
        <p:spPr bwMode="auto">
          <a:xfrm flipV="1">
            <a:off x="6299200" y="3305175"/>
            <a:ext cx="1625600" cy="68580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98315" name="Oval 11"/>
          <p:cNvSpPr>
            <a:spLocks noChangeArrowheads="1"/>
          </p:cNvSpPr>
          <p:nvPr/>
        </p:nvSpPr>
        <p:spPr bwMode="auto">
          <a:xfrm>
            <a:off x="5791200" y="3806480"/>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98316" name="Oval 12"/>
          <p:cNvSpPr>
            <a:spLocks noChangeArrowheads="1"/>
          </p:cNvSpPr>
          <p:nvPr/>
        </p:nvSpPr>
        <p:spPr bwMode="auto">
          <a:xfrm>
            <a:off x="7924800" y="2968280"/>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98317" name="Text Box 13"/>
          <p:cNvSpPr txBox="1">
            <a:spLocks noChangeArrowheads="1"/>
          </p:cNvSpPr>
          <p:nvPr/>
        </p:nvSpPr>
        <p:spPr bwMode="auto">
          <a:xfrm>
            <a:off x="7137400" y="2314576"/>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50%</a:t>
            </a:r>
          </a:p>
        </p:txBody>
      </p:sp>
      <p:sp>
        <p:nvSpPr>
          <p:cNvPr id="98318" name="Text Box 14"/>
          <p:cNvSpPr txBox="1">
            <a:spLocks noChangeArrowheads="1"/>
          </p:cNvSpPr>
          <p:nvPr/>
        </p:nvSpPr>
        <p:spPr bwMode="auto">
          <a:xfrm>
            <a:off x="2286000" y="2286000"/>
            <a:ext cx="238501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dirty="0">
                <a:latin typeface="Gadget" charset="0"/>
              </a:rPr>
              <a:t>Delivery ratio = 100%</a:t>
            </a:r>
          </a:p>
        </p:txBody>
      </p:sp>
      <p:sp>
        <p:nvSpPr>
          <p:cNvPr id="98319" name="Text Box 15"/>
          <p:cNvSpPr txBox="1">
            <a:spLocks noChangeArrowheads="1"/>
          </p:cNvSpPr>
          <p:nvPr/>
        </p:nvSpPr>
        <p:spPr bwMode="auto">
          <a:xfrm>
            <a:off x="3860800" y="3609976"/>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51%</a:t>
            </a:r>
          </a:p>
        </p:txBody>
      </p:sp>
      <p:sp>
        <p:nvSpPr>
          <p:cNvPr id="98320" name="Text Box 16"/>
          <p:cNvSpPr txBox="1">
            <a:spLocks noChangeArrowheads="1"/>
          </p:cNvSpPr>
          <p:nvPr/>
        </p:nvSpPr>
        <p:spPr bwMode="auto">
          <a:xfrm>
            <a:off x="7137400" y="3609976"/>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51%</a:t>
            </a:r>
          </a:p>
        </p:txBody>
      </p:sp>
      <p:sp>
        <p:nvSpPr>
          <p:cNvPr id="98321" name="Text Box 17"/>
          <p:cNvSpPr txBox="1">
            <a:spLocks noChangeArrowheads="1"/>
          </p:cNvSpPr>
          <p:nvPr/>
        </p:nvSpPr>
        <p:spPr bwMode="auto">
          <a:xfrm>
            <a:off x="5791200" y="4219576"/>
            <a:ext cx="35136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D</a:t>
            </a:r>
          </a:p>
        </p:txBody>
      </p:sp>
      <p:sp>
        <p:nvSpPr>
          <p:cNvPr id="98322" name="Text Box 18"/>
          <p:cNvSpPr txBox="1">
            <a:spLocks noChangeArrowheads="1"/>
          </p:cNvSpPr>
          <p:nvPr/>
        </p:nvSpPr>
        <p:spPr bwMode="auto">
          <a:xfrm>
            <a:off x="2844800" y="2965451"/>
            <a:ext cx="35137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A</a:t>
            </a:r>
          </a:p>
        </p:txBody>
      </p:sp>
      <p:sp>
        <p:nvSpPr>
          <p:cNvPr id="98323" name="Text Box 19"/>
          <p:cNvSpPr txBox="1">
            <a:spLocks noChangeArrowheads="1"/>
          </p:cNvSpPr>
          <p:nvPr/>
        </p:nvSpPr>
        <p:spPr bwMode="auto">
          <a:xfrm>
            <a:off x="5791201" y="1704976"/>
            <a:ext cx="3386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B</a:t>
            </a:r>
          </a:p>
        </p:txBody>
      </p:sp>
      <p:sp>
        <p:nvSpPr>
          <p:cNvPr id="98324" name="Text Box 20"/>
          <p:cNvSpPr txBox="1">
            <a:spLocks noChangeArrowheads="1"/>
          </p:cNvSpPr>
          <p:nvPr/>
        </p:nvSpPr>
        <p:spPr bwMode="auto">
          <a:xfrm>
            <a:off x="8432801" y="2924176"/>
            <a:ext cx="35136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C</a:t>
            </a:r>
          </a:p>
        </p:txBody>
      </p:sp>
      <p:grpSp>
        <p:nvGrpSpPr>
          <p:cNvPr id="2" name="Group 1"/>
          <p:cNvGrpSpPr/>
          <p:nvPr/>
        </p:nvGrpSpPr>
        <p:grpSpPr>
          <a:xfrm>
            <a:off x="914401" y="5638800"/>
            <a:ext cx="10159999" cy="838200"/>
            <a:chOff x="914401" y="5638800"/>
            <a:chExt cx="10159999" cy="838200"/>
          </a:xfrm>
        </p:grpSpPr>
        <p:sp>
          <p:nvSpPr>
            <p:cNvPr id="98325" name="Text Box 21"/>
            <p:cNvSpPr txBox="1">
              <a:spLocks noChangeArrowheads="1"/>
            </p:cNvSpPr>
            <p:nvPr/>
          </p:nvSpPr>
          <p:spPr bwMode="auto">
            <a:xfrm>
              <a:off x="914401" y="5856289"/>
              <a:ext cx="207108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Actual throughput:</a:t>
              </a:r>
            </a:p>
          </p:txBody>
        </p:sp>
        <p:sp>
          <p:nvSpPr>
            <p:cNvPr id="98326" name="Text Box 22"/>
            <p:cNvSpPr txBox="1">
              <a:spLocks noChangeArrowheads="1"/>
            </p:cNvSpPr>
            <p:nvPr/>
          </p:nvSpPr>
          <p:spPr bwMode="auto">
            <a:xfrm>
              <a:off x="4775200" y="5715001"/>
              <a:ext cx="629920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1" hangingPunct="1"/>
              <a:r>
                <a:rPr lang="en-US">
                  <a:latin typeface="Gadget" charset="0"/>
                </a:rPr>
                <a:t>A-B-C :  ABBABBABB = </a:t>
              </a:r>
              <a:r>
                <a:rPr lang="en-US" u="sng">
                  <a:latin typeface="Gadget" charset="0"/>
                </a:rPr>
                <a:t>33%</a:t>
              </a:r>
              <a:r>
                <a:rPr lang="en-US">
                  <a:latin typeface="Gadget" charset="0"/>
                </a:rPr>
                <a:t> </a:t>
              </a:r>
            </a:p>
            <a:p>
              <a:pPr eaLnBrk="1" hangingPunct="1"/>
              <a:r>
                <a:rPr lang="en-US">
                  <a:latin typeface="Gadget" charset="0"/>
                </a:rPr>
                <a:t>A-D-C :  AADDAADD    = 25% </a:t>
              </a:r>
            </a:p>
          </p:txBody>
        </p:sp>
        <p:sp>
          <p:nvSpPr>
            <p:cNvPr id="98327" name="AutoShape 23"/>
            <p:cNvSpPr>
              <a:spLocks/>
            </p:cNvSpPr>
            <p:nvPr/>
          </p:nvSpPr>
          <p:spPr bwMode="auto">
            <a:xfrm>
              <a:off x="4673600" y="5791200"/>
              <a:ext cx="101600" cy="685800"/>
            </a:xfrm>
            <a:prstGeom prst="leftBrace">
              <a:avLst>
                <a:gd name="adj1" fmla="val 75000"/>
                <a:gd name="adj2" fmla="val 50000"/>
              </a:avLst>
            </a:pr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8328" name="AutoShape 24"/>
            <p:cNvSpPr>
              <a:spLocks noChangeArrowheads="1"/>
            </p:cNvSpPr>
            <p:nvPr/>
          </p:nvSpPr>
          <p:spPr bwMode="auto">
            <a:xfrm>
              <a:off x="5715000" y="59436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8329" name="AutoShape 25"/>
            <p:cNvSpPr>
              <a:spLocks noChangeArrowheads="1"/>
            </p:cNvSpPr>
            <p:nvPr/>
          </p:nvSpPr>
          <p:spPr bwMode="auto">
            <a:xfrm>
              <a:off x="6781800" y="56388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8330" name="AutoShape 26"/>
            <p:cNvSpPr>
              <a:spLocks noChangeArrowheads="1"/>
            </p:cNvSpPr>
            <p:nvPr/>
          </p:nvSpPr>
          <p:spPr bwMode="auto">
            <a:xfrm>
              <a:off x="5816600" y="56388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8331" name="AutoShape 27"/>
            <p:cNvSpPr>
              <a:spLocks noChangeArrowheads="1"/>
            </p:cNvSpPr>
            <p:nvPr/>
          </p:nvSpPr>
          <p:spPr bwMode="auto">
            <a:xfrm>
              <a:off x="6019800" y="59436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8332" name="AutoShape 28"/>
            <p:cNvSpPr>
              <a:spLocks noChangeArrowheads="1"/>
            </p:cNvSpPr>
            <p:nvPr/>
          </p:nvSpPr>
          <p:spPr bwMode="auto">
            <a:xfrm>
              <a:off x="6324600" y="56388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8333" name="AutoShape 29"/>
            <p:cNvSpPr>
              <a:spLocks noChangeArrowheads="1"/>
            </p:cNvSpPr>
            <p:nvPr/>
          </p:nvSpPr>
          <p:spPr bwMode="auto">
            <a:xfrm>
              <a:off x="6324600" y="59436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8334" name="AutoShape 30"/>
            <p:cNvSpPr>
              <a:spLocks noChangeArrowheads="1"/>
            </p:cNvSpPr>
            <p:nvPr/>
          </p:nvSpPr>
          <p:spPr bwMode="auto">
            <a:xfrm>
              <a:off x="6629400" y="59436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 name="Group 2"/>
          <p:cNvGrpSpPr/>
          <p:nvPr/>
        </p:nvGrpSpPr>
        <p:grpSpPr>
          <a:xfrm>
            <a:off x="914400" y="4784725"/>
            <a:ext cx="9872133" cy="685800"/>
            <a:chOff x="914400" y="4784725"/>
            <a:chExt cx="9872133" cy="685800"/>
          </a:xfrm>
        </p:grpSpPr>
        <p:sp>
          <p:nvSpPr>
            <p:cNvPr id="98335" name="Text Box 31"/>
            <p:cNvSpPr txBox="1">
              <a:spLocks noChangeArrowheads="1"/>
            </p:cNvSpPr>
            <p:nvPr/>
          </p:nvSpPr>
          <p:spPr bwMode="auto">
            <a:xfrm>
              <a:off x="914400" y="4849814"/>
              <a:ext cx="249456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Bottleneck throughput:</a:t>
              </a:r>
            </a:p>
          </p:txBody>
        </p:sp>
        <p:sp>
          <p:nvSpPr>
            <p:cNvPr id="98336" name="Text Box 32"/>
            <p:cNvSpPr txBox="1">
              <a:spLocks noChangeArrowheads="1"/>
            </p:cNvSpPr>
            <p:nvPr/>
          </p:nvSpPr>
          <p:spPr bwMode="auto">
            <a:xfrm>
              <a:off x="5638800" y="4800600"/>
              <a:ext cx="514773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1" hangingPunct="1"/>
              <a:r>
                <a:rPr lang="en-US">
                  <a:latin typeface="Gadget" charset="0"/>
                </a:rPr>
                <a:t>A-B-C = 50% </a:t>
              </a:r>
            </a:p>
            <a:p>
              <a:pPr eaLnBrk="1" hangingPunct="1"/>
              <a:r>
                <a:rPr lang="en-US">
                  <a:latin typeface="Gadget" charset="0"/>
                </a:rPr>
                <a:t>A-D-C = </a:t>
              </a:r>
              <a:r>
                <a:rPr lang="en-US" u="sng">
                  <a:latin typeface="Gadget" charset="0"/>
                </a:rPr>
                <a:t>51%</a:t>
              </a:r>
              <a:endParaRPr lang="en-US">
                <a:latin typeface="Gadget" charset="0"/>
              </a:endParaRPr>
            </a:p>
          </p:txBody>
        </p:sp>
        <p:sp>
          <p:nvSpPr>
            <p:cNvPr id="98337" name="AutoShape 33"/>
            <p:cNvSpPr>
              <a:spLocks/>
            </p:cNvSpPr>
            <p:nvPr/>
          </p:nvSpPr>
          <p:spPr bwMode="auto">
            <a:xfrm>
              <a:off x="5486400" y="4784725"/>
              <a:ext cx="101600" cy="685800"/>
            </a:xfrm>
            <a:prstGeom prst="leftBrace">
              <a:avLst>
                <a:gd name="adj1" fmla="val 75000"/>
                <a:gd name="adj2" fmla="val 50000"/>
              </a:avLst>
            </a:pr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39738706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a:xfrm>
            <a:off x="914400" y="354012"/>
            <a:ext cx="10363200" cy="1143000"/>
          </a:xfrm>
        </p:spPr>
        <p:txBody>
          <a:bodyPr/>
          <a:lstStyle/>
          <a:p>
            <a:r>
              <a:rPr lang="en-US" dirty="0"/>
              <a:t>Another </a:t>
            </a:r>
            <a:r>
              <a:rPr lang="en-US" dirty="0" err="1" smtClean="0"/>
              <a:t>strawman</a:t>
            </a:r>
            <a:r>
              <a:rPr lang="en-US" dirty="0" smtClean="0"/>
              <a:t> </a:t>
            </a:r>
            <a:r>
              <a:rPr lang="en-US" dirty="0"/>
              <a:t>metric</a:t>
            </a:r>
          </a:p>
        </p:txBody>
      </p:sp>
      <p:sp>
        <p:nvSpPr>
          <p:cNvPr id="61443" name="Rectangle 3"/>
          <p:cNvSpPr>
            <a:spLocks noGrp="1" noChangeArrowheads="1"/>
          </p:cNvSpPr>
          <p:nvPr>
            <p:ph type="body" idx="1"/>
          </p:nvPr>
        </p:nvSpPr>
        <p:spPr>
          <a:xfrm>
            <a:off x="914400" y="1420812"/>
            <a:ext cx="10363200" cy="1066800"/>
          </a:xfrm>
        </p:spPr>
        <p:txBody>
          <a:bodyPr/>
          <a:lstStyle/>
          <a:p>
            <a:pPr algn="ctr">
              <a:buFontTx/>
              <a:buNone/>
            </a:pPr>
            <a:r>
              <a:rPr lang="en-US" sz="2800" dirty="0"/>
              <a:t>Maximize end-to-end delivery ratio</a:t>
            </a:r>
            <a:endParaRPr lang="en-US" sz="2800" b="1" dirty="0"/>
          </a:p>
        </p:txBody>
      </p:sp>
      <p:sp>
        <p:nvSpPr>
          <p:cNvPr id="61445" name="Oval 5"/>
          <p:cNvSpPr>
            <a:spLocks noChangeArrowheads="1"/>
          </p:cNvSpPr>
          <p:nvPr/>
        </p:nvSpPr>
        <p:spPr bwMode="auto">
          <a:xfrm>
            <a:off x="3422651" y="321751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61446" name="Line 6"/>
          <p:cNvSpPr>
            <a:spLocks noChangeShapeType="1"/>
          </p:cNvSpPr>
          <p:nvPr/>
        </p:nvSpPr>
        <p:spPr bwMode="auto">
          <a:xfrm flipV="1">
            <a:off x="3930651" y="2651125"/>
            <a:ext cx="1930400" cy="68580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61447" name="Oval 7"/>
          <p:cNvSpPr>
            <a:spLocks noChangeArrowheads="1"/>
          </p:cNvSpPr>
          <p:nvPr/>
        </p:nvSpPr>
        <p:spPr bwMode="auto">
          <a:xfrm>
            <a:off x="5861051" y="237931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61448" name="Line 8"/>
          <p:cNvSpPr>
            <a:spLocks noChangeShapeType="1"/>
          </p:cNvSpPr>
          <p:nvPr/>
        </p:nvSpPr>
        <p:spPr bwMode="auto">
          <a:xfrm>
            <a:off x="6400800" y="2655887"/>
            <a:ext cx="1727200" cy="68580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61449" name="Line 9"/>
          <p:cNvSpPr>
            <a:spLocks noChangeShapeType="1"/>
          </p:cNvSpPr>
          <p:nvPr/>
        </p:nvSpPr>
        <p:spPr bwMode="auto">
          <a:xfrm flipV="1">
            <a:off x="3930651" y="3489325"/>
            <a:ext cx="4064000" cy="0"/>
          </a:xfrm>
          <a:prstGeom prst="line">
            <a:avLst/>
          </a:prstGeom>
          <a:noFill/>
          <a:ln w="38100">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61452" name="Oval 12"/>
          <p:cNvSpPr>
            <a:spLocks noChangeArrowheads="1"/>
          </p:cNvSpPr>
          <p:nvPr/>
        </p:nvSpPr>
        <p:spPr bwMode="auto">
          <a:xfrm>
            <a:off x="7994651" y="321751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61453" name="Text Box 13"/>
          <p:cNvSpPr txBox="1">
            <a:spLocks noChangeArrowheads="1"/>
          </p:cNvSpPr>
          <p:nvPr/>
        </p:nvSpPr>
        <p:spPr bwMode="auto">
          <a:xfrm>
            <a:off x="7207251" y="2503488"/>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51%</a:t>
            </a:r>
          </a:p>
        </p:txBody>
      </p:sp>
      <p:sp>
        <p:nvSpPr>
          <p:cNvPr id="61454" name="Text Box 14"/>
          <p:cNvSpPr txBox="1">
            <a:spLocks noChangeArrowheads="1"/>
          </p:cNvSpPr>
          <p:nvPr/>
        </p:nvSpPr>
        <p:spPr bwMode="auto">
          <a:xfrm>
            <a:off x="3759201" y="2503488"/>
            <a:ext cx="77504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100%</a:t>
            </a:r>
          </a:p>
        </p:txBody>
      </p:sp>
      <p:sp>
        <p:nvSpPr>
          <p:cNvPr id="61455" name="Text Box 15"/>
          <p:cNvSpPr txBox="1">
            <a:spLocks noChangeArrowheads="1"/>
          </p:cNvSpPr>
          <p:nvPr/>
        </p:nvSpPr>
        <p:spPr bwMode="auto">
          <a:xfrm>
            <a:off x="5581651" y="3478213"/>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50%</a:t>
            </a:r>
          </a:p>
        </p:txBody>
      </p:sp>
      <p:sp>
        <p:nvSpPr>
          <p:cNvPr id="61458" name="Text Box 18"/>
          <p:cNvSpPr txBox="1">
            <a:spLocks noChangeArrowheads="1"/>
          </p:cNvSpPr>
          <p:nvPr/>
        </p:nvSpPr>
        <p:spPr bwMode="auto">
          <a:xfrm>
            <a:off x="2844800" y="3189288"/>
            <a:ext cx="35145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A</a:t>
            </a:r>
            <a:endParaRPr lang="en-US" b="1">
              <a:latin typeface="Gadget" charset="0"/>
            </a:endParaRPr>
          </a:p>
        </p:txBody>
      </p:sp>
      <p:sp>
        <p:nvSpPr>
          <p:cNvPr id="61459" name="Text Box 19"/>
          <p:cNvSpPr txBox="1">
            <a:spLocks noChangeArrowheads="1"/>
          </p:cNvSpPr>
          <p:nvPr/>
        </p:nvSpPr>
        <p:spPr bwMode="auto">
          <a:xfrm>
            <a:off x="5861051" y="1954213"/>
            <a:ext cx="3386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B</a:t>
            </a:r>
            <a:endParaRPr lang="en-US" b="1">
              <a:latin typeface="Gadget" charset="0"/>
            </a:endParaRPr>
          </a:p>
        </p:txBody>
      </p:sp>
      <p:sp>
        <p:nvSpPr>
          <p:cNvPr id="61460" name="Text Box 20"/>
          <p:cNvSpPr txBox="1">
            <a:spLocks noChangeArrowheads="1"/>
          </p:cNvSpPr>
          <p:nvPr/>
        </p:nvSpPr>
        <p:spPr bwMode="auto">
          <a:xfrm>
            <a:off x="8502651" y="3173413"/>
            <a:ext cx="35136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C</a:t>
            </a:r>
            <a:endParaRPr lang="en-US" b="1">
              <a:latin typeface="Gadget" charset="0"/>
            </a:endParaRPr>
          </a:p>
        </p:txBody>
      </p:sp>
      <p:grpSp>
        <p:nvGrpSpPr>
          <p:cNvPr id="4" name="Group 3"/>
          <p:cNvGrpSpPr/>
          <p:nvPr/>
        </p:nvGrpSpPr>
        <p:grpSpPr>
          <a:xfrm>
            <a:off x="914401" y="5181600"/>
            <a:ext cx="7143983" cy="838200"/>
            <a:chOff x="914401" y="5181600"/>
            <a:chExt cx="7143983" cy="838200"/>
          </a:xfrm>
        </p:grpSpPr>
        <p:sp>
          <p:nvSpPr>
            <p:cNvPr id="61461" name="Text Box 21"/>
            <p:cNvSpPr txBox="1">
              <a:spLocks noChangeArrowheads="1"/>
            </p:cNvSpPr>
            <p:nvPr/>
          </p:nvSpPr>
          <p:spPr bwMode="auto">
            <a:xfrm>
              <a:off x="914401" y="5399088"/>
              <a:ext cx="207108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Actual throughput:</a:t>
              </a:r>
            </a:p>
          </p:txBody>
        </p:sp>
        <p:sp>
          <p:nvSpPr>
            <p:cNvPr id="61462" name="Text Box 22"/>
            <p:cNvSpPr txBox="1">
              <a:spLocks noChangeArrowheads="1"/>
            </p:cNvSpPr>
            <p:nvPr/>
          </p:nvSpPr>
          <p:spPr bwMode="auto">
            <a:xfrm>
              <a:off x="4775201" y="5246688"/>
              <a:ext cx="328318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A-B-C : ABBABBABB = 33% </a:t>
              </a:r>
            </a:p>
            <a:p>
              <a:pPr eaLnBrk="1" hangingPunct="1"/>
              <a:r>
                <a:rPr lang="en-US">
                  <a:latin typeface="Gadget" charset="0"/>
                </a:rPr>
                <a:t>       A-C : AAAAAAAA   = </a:t>
              </a:r>
              <a:r>
                <a:rPr lang="en-US" u="sng">
                  <a:latin typeface="Gadget" charset="0"/>
                </a:rPr>
                <a:t>50% </a:t>
              </a:r>
            </a:p>
          </p:txBody>
        </p:sp>
        <p:sp>
          <p:nvSpPr>
            <p:cNvPr id="61463" name="AutoShape 23"/>
            <p:cNvSpPr>
              <a:spLocks/>
            </p:cNvSpPr>
            <p:nvPr/>
          </p:nvSpPr>
          <p:spPr bwMode="auto">
            <a:xfrm>
              <a:off x="4673600" y="5334000"/>
              <a:ext cx="101600" cy="685800"/>
            </a:xfrm>
            <a:prstGeom prst="leftBrace">
              <a:avLst>
                <a:gd name="adj1" fmla="val 75000"/>
                <a:gd name="adj2" fmla="val 50000"/>
              </a:avLst>
            </a:pr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464" name="AutoShape 24"/>
            <p:cNvSpPr>
              <a:spLocks noChangeArrowheads="1"/>
            </p:cNvSpPr>
            <p:nvPr/>
          </p:nvSpPr>
          <p:spPr bwMode="auto">
            <a:xfrm>
              <a:off x="5867400" y="54864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465" name="AutoShape 25"/>
            <p:cNvSpPr>
              <a:spLocks noChangeArrowheads="1"/>
            </p:cNvSpPr>
            <p:nvPr/>
          </p:nvSpPr>
          <p:spPr bwMode="auto">
            <a:xfrm>
              <a:off x="5791200" y="51816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466" name="AutoShape 26"/>
            <p:cNvSpPr>
              <a:spLocks noChangeArrowheads="1"/>
            </p:cNvSpPr>
            <p:nvPr/>
          </p:nvSpPr>
          <p:spPr bwMode="auto">
            <a:xfrm>
              <a:off x="6248400" y="51816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467" name="AutoShape 27"/>
            <p:cNvSpPr>
              <a:spLocks noChangeArrowheads="1"/>
            </p:cNvSpPr>
            <p:nvPr/>
          </p:nvSpPr>
          <p:spPr bwMode="auto">
            <a:xfrm>
              <a:off x="6121400" y="54864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468" name="AutoShape 28"/>
            <p:cNvSpPr>
              <a:spLocks noChangeArrowheads="1"/>
            </p:cNvSpPr>
            <p:nvPr/>
          </p:nvSpPr>
          <p:spPr bwMode="auto">
            <a:xfrm>
              <a:off x="6705600" y="51816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469" name="AutoShape 29"/>
            <p:cNvSpPr>
              <a:spLocks noChangeArrowheads="1"/>
            </p:cNvSpPr>
            <p:nvPr/>
          </p:nvSpPr>
          <p:spPr bwMode="auto">
            <a:xfrm>
              <a:off x="6426200" y="54864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470" name="AutoShape 30"/>
            <p:cNvSpPr>
              <a:spLocks noChangeArrowheads="1"/>
            </p:cNvSpPr>
            <p:nvPr/>
          </p:nvSpPr>
          <p:spPr bwMode="auto">
            <a:xfrm>
              <a:off x="6731000" y="5486400"/>
              <a:ext cx="203200" cy="2286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 name="Group 2"/>
          <p:cNvGrpSpPr/>
          <p:nvPr/>
        </p:nvGrpSpPr>
        <p:grpSpPr>
          <a:xfrm>
            <a:off x="533400" y="4191000"/>
            <a:ext cx="8776217" cy="822325"/>
            <a:chOff x="533400" y="4191000"/>
            <a:chExt cx="8776217" cy="822325"/>
          </a:xfrm>
        </p:grpSpPr>
        <p:sp>
          <p:nvSpPr>
            <p:cNvPr id="61472" name="Text Box 32"/>
            <p:cNvSpPr txBox="1">
              <a:spLocks noChangeArrowheads="1"/>
            </p:cNvSpPr>
            <p:nvPr/>
          </p:nvSpPr>
          <p:spPr bwMode="auto">
            <a:xfrm>
              <a:off x="6411384" y="4240213"/>
              <a:ext cx="175628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A-B-C = </a:t>
              </a:r>
              <a:r>
                <a:rPr lang="en-US" u="sng">
                  <a:latin typeface="Gadget" charset="0"/>
                </a:rPr>
                <a:t>51%</a:t>
              </a:r>
              <a:endParaRPr lang="en-US">
                <a:latin typeface="Gadget" charset="0"/>
              </a:endParaRPr>
            </a:p>
            <a:p>
              <a:pPr eaLnBrk="1" hangingPunct="1"/>
              <a:r>
                <a:rPr lang="en-US">
                  <a:latin typeface="Gadget" charset="0"/>
                </a:rPr>
                <a:t>       A-C = 50% </a:t>
              </a:r>
            </a:p>
          </p:txBody>
        </p:sp>
        <p:sp>
          <p:nvSpPr>
            <p:cNvPr id="61471" name="Text Box 31"/>
            <p:cNvSpPr txBox="1">
              <a:spLocks noChangeArrowheads="1"/>
            </p:cNvSpPr>
            <p:nvPr/>
          </p:nvSpPr>
          <p:spPr bwMode="auto">
            <a:xfrm>
              <a:off x="914400" y="4392613"/>
              <a:ext cx="276361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End-to-end delivery ratio:</a:t>
              </a:r>
            </a:p>
          </p:txBody>
        </p:sp>
        <p:sp>
          <p:nvSpPr>
            <p:cNvPr id="61473" name="AutoShape 33"/>
            <p:cNvSpPr>
              <a:spLocks/>
            </p:cNvSpPr>
            <p:nvPr/>
          </p:nvSpPr>
          <p:spPr bwMode="auto">
            <a:xfrm>
              <a:off x="6275917" y="4327525"/>
              <a:ext cx="101600" cy="685800"/>
            </a:xfrm>
            <a:prstGeom prst="leftBrace">
              <a:avLst>
                <a:gd name="adj1" fmla="val 75000"/>
                <a:gd name="adj2" fmla="val 50000"/>
              </a:avLst>
            </a:pr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481" name="Rectangle 41"/>
            <p:cNvSpPr>
              <a:spLocks noChangeArrowheads="1"/>
            </p:cNvSpPr>
            <p:nvPr/>
          </p:nvSpPr>
          <p:spPr bwMode="auto">
            <a:xfrm>
              <a:off x="9124951" y="4352925"/>
              <a:ext cx="18466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endParaRPr lang="en-US"/>
            </a:p>
          </p:txBody>
        </p:sp>
        <p:sp>
          <p:nvSpPr>
            <p:cNvPr id="2" name="TextBox 1"/>
            <p:cNvSpPr txBox="1"/>
            <p:nvPr/>
          </p:nvSpPr>
          <p:spPr>
            <a:xfrm>
              <a:off x="533400" y="4191000"/>
              <a:ext cx="184666" cy="369332"/>
            </a:xfrm>
            <a:prstGeom prst="rect">
              <a:avLst/>
            </a:prstGeom>
            <a:noFill/>
          </p:spPr>
          <p:txBody>
            <a:bodyPr wrap="none" rtlCol="0">
              <a:spAutoFit/>
            </a:bodyPr>
            <a:lstStyle/>
            <a:p>
              <a:endParaRPr lang="en-US" dirty="0"/>
            </a:p>
          </p:txBody>
        </p:sp>
      </p:grpSp>
    </p:spTree>
    <p:extLst>
      <p:ext uri="{BB962C8B-B14F-4D97-AF65-F5344CB8AC3E}">
        <p14:creationId xmlns:p14="http://schemas.microsoft.com/office/powerpoint/2010/main" val="36686431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3" name="Rectangle 5"/>
          <p:cNvSpPr>
            <a:spLocks noChangeArrowheads="1"/>
          </p:cNvSpPr>
          <p:nvPr/>
        </p:nvSpPr>
        <p:spPr bwMode="auto">
          <a:xfrm>
            <a:off x="0" y="1344267"/>
            <a:ext cx="12192000" cy="609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indent="-342900" algn="ctr" eaLnBrk="1" hangingPunct="1">
              <a:spcBef>
                <a:spcPct val="20000"/>
              </a:spcBef>
            </a:pPr>
            <a:r>
              <a:rPr lang="en-US" sz="3200">
                <a:latin typeface="Gadget" charset="0"/>
              </a:rPr>
              <a:t>Minimize total transmissions per packet</a:t>
            </a:r>
          </a:p>
          <a:p>
            <a:pPr marL="342900" indent="-342900" algn="ctr" eaLnBrk="1" hangingPunct="1">
              <a:spcBef>
                <a:spcPct val="20000"/>
              </a:spcBef>
            </a:pPr>
            <a:r>
              <a:rPr lang="en-US" sz="3200">
                <a:latin typeface="Gadget" charset="0"/>
              </a:rPr>
              <a:t>(ETX, </a:t>
            </a:r>
            <a:r>
              <a:rPr lang="ja-JP" altLang="en-US" sz="3200">
                <a:latin typeface="Arial"/>
              </a:rPr>
              <a:t>‘</a:t>
            </a:r>
            <a:r>
              <a:rPr lang="en-US" sz="3200">
                <a:latin typeface="Gadget" charset="0"/>
              </a:rPr>
              <a:t>Expected Transmission Count</a:t>
            </a:r>
            <a:r>
              <a:rPr lang="ja-JP" altLang="en-US" sz="3200">
                <a:latin typeface="Arial"/>
              </a:rPr>
              <a:t>’</a:t>
            </a:r>
            <a:r>
              <a:rPr lang="en-US" sz="3200">
                <a:latin typeface="Gadget" charset="0"/>
              </a:rPr>
              <a:t>)</a:t>
            </a:r>
          </a:p>
        </p:txBody>
      </p:sp>
      <p:sp>
        <p:nvSpPr>
          <p:cNvPr id="12320" name="Rectangle 32"/>
          <p:cNvSpPr>
            <a:spLocks noGrp="1" noChangeArrowheads="1"/>
          </p:cNvSpPr>
          <p:nvPr>
            <p:ph type="title"/>
          </p:nvPr>
        </p:nvSpPr>
        <p:spPr>
          <a:xfrm>
            <a:off x="914400" y="277467"/>
            <a:ext cx="10363200" cy="1143000"/>
          </a:xfrm>
        </p:spPr>
        <p:txBody>
          <a:bodyPr/>
          <a:lstStyle/>
          <a:p>
            <a:r>
              <a:rPr lang="en-US"/>
              <a:t>New metric: ETX</a:t>
            </a:r>
          </a:p>
        </p:txBody>
      </p:sp>
      <p:sp>
        <p:nvSpPr>
          <p:cNvPr id="12321" name="Text Box 33"/>
          <p:cNvSpPr txBox="1">
            <a:spLocks noChangeArrowheads="1"/>
          </p:cNvSpPr>
          <p:nvPr/>
        </p:nvSpPr>
        <p:spPr bwMode="auto">
          <a:xfrm>
            <a:off x="0" y="2563467"/>
            <a:ext cx="121920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r>
              <a:rPr lang="en-US" sz="3200">
                <a:latin typeface="Gadget" charset="0"/>
              </a:rPr>
              <a:t>Link throughput </a:t>
            </a:r>
            <a:r>
              <a:rPr lang="en-US" sz="3600" b="1">
                <a:latin typeface="Gadget" charset="0"/>
                <a:sym typeface="Symbol" charset="0"/>
              </a:rPr>
              <a:t></a:t>
            </a:r>
            <a:r>
              <a:rPr lang="en-US" sz="2800">
                <a:latin typeface="Gadget" charset="0"/>
                <a:sym typeface="Symbol" charset="0"/>
              </a:rPr>
              <a:t> </a:t>
            </a:r>
            <a:r>
              <a:rPr lang="en-US" sz="3200">
                <a:latin typeface="Gadget" charset="0"/>
              </a:rPr>
              <a:t> 1/ Link ETX</a:t>
            </a:r>
          </a:p>
        </p:txBody>
      </p:sp>
      <p:sp>
        <p:nvSpPr>
          <p:cNvPr id="12323" name="Oval 35"/>
          <p:cNvSpPr>
            <a:spLocks noChangeArrowheads="1"/>
          </p:cNvSpPr>
          <p:nvPr/>
        </p:nvSpPr>
        <p:spPr bwMode="auto">
          <a:xfrm>
            <a:off x="6125633" y="5247584"/>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2324" name="Oval 36"/>
          <p:cNvSpPr>
            <a:spLocks noChangeArrowheads="1"/>
          </p:cNvSpPr>
          <p:nvPr/>
        </p:nvSpPr>
        <p:spPr bwMode="auto">
          <a:xfrm>
            <a:off x="3788833" y="5247584"/>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2325" name="Line 37"/>
          <p:cNvSpPr>
            <a:spLocks noChangeShapeType="1"/>
          </p:cNvSpPr>
          <p:nvPr/>
        </p:nvSpPr>
        <p:spPr bwMode="auto">
          <a:xfrm>
            <a:off x="4500033" y="5671792"/>
            <a:ext cx="14224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2327" name="Oval 39"/>
          <p:cNvSpPr>
            <a:spLocks noChangeArrowheads="1"/>
          </p:cNvSpPr>
          <p:nvPr/>
        </p:nvSpPr>
        <p:spPr bwMode="auto">
          <a:xfrm>
            <a:off x="6125633" y="379502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2328" name="Oval 40"/>
          <p:cNvSpPr>
            <a:spLocks noChangeArrowheads="1"/>
          </p:cNvSpPr>
          <p:nvPr/>
        </p:nvSpPr>
        <p:spPr bwMode="auto">
          <a:xfrm>
            <a:off x="3788833" y="379502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2329" name="Line 41"/>
          <p:cNvSpPr>
            <a:spLocks noChangeShapeType="1"/>
          </p:cNvSpPr>
          <p:nvPr/>
        </p:nvSpPr>
        <p:spPr bwMode="auto">
          <a:xfrm>
            <a:off x="4500033" y="4066830"/>
            <a:ext cx="14224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2330" name="Oval 42"/>
          <p:cNvSpPr>
            <a:spLocks noChangeArrowheads="1"/>
          </p:cNvSpPr>
          <p:nvPr/>
        </p:nvSpPr>
        <p:spPr bwMode="auto">
          <a:xfrm>
            <a:off x="6125633" y="448082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2331" name="Oval 43"/>
          <p:cNvSpPr>
            <a:spLocks noChangeArrowheads="1"/>
          </p:cNvSpPr>
          <p:nvPr/>
        </p:nvSpPr>
        <p:spPr bwMode="auto">
          <a:xfrm>
            <a:off x="3788833" y="448082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2332" name="Line 44"/>
          <p:cNvSpPr>
            <a:spLocks noChangeShapeType="1"/>
          </p:cNvSpPr>
          <p:nvPr/>
        </p:nvSpPr>
        <p:spPr bwMode="auto">
          <a:xfrm>
            <a:off x="4500033" y="4828830"/>
            <a:ext cx="14224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2333" name="Text Box 45"/>
          <p:cNvSpPr txBox="1">
            <a:spLocks noChangeArrowheads="1"/>
          </p:cNvSpPr>
          <p:nvPr/>
        </p:nvSpPr>
        <p:spPr bwMode="auto">
          <a:xfrm>
            <a:off x="812800" y="3217518"/>
            <a:ext cx="162139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u="sng">
                <a:latin typeface="Gadget" charset="0"/>
              </a:rPr>
              <a:t>Delivery Ratio</a:t>
            </a:r>
          </a:p>
        </p:txBody>
      </p:sp>
      <p:sp>
        <p:nvSpPr>
          <p:cNvPr id="12334" name="Text Box 46"/>
          <p:cNvSpPr txBox="1">
            <a:spLocks noChangeArrowheads="1"/>
          </p:cNvSpPr>
          <p:nvPr/>
        </p:nvSpPr>
        <p:spPr bwMode="auto">
          <a:xfrm>
            <a:off x="1524001" y="3766793"/>
            <a:ext cx="77504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100%</a:t>
            </a:r>
          </a:p>
        </p:txBody>
      </p:sp>
      <p:sp>
        <p:nvSpPr>
          <p:cNvPr id="12335" name="Text Box 47"/>
          <p:cNvSpPr txBox="1">
            <a:spLocks noChangeArrowheads="1"/>
          </p:cNvSpPr>
          <p:nvPr/>
        </p:nvSpPr>
        <p:spPr bwMode="auto">
          <a:xfrm>
            <a:off x="1733551" y="4436718"/>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50%</a:t>
            </a:r>
          </a:p>
        </p:txBody>
      </p:sp>
      <p:sp>
        <p:nvSpPr>
          <p:cNvPr id="12336" name="Text Box 48"/>
          <p:cNvSpPr txBox="1">
            <a:spLocks noChangeArrowheads="1"/>
          </p:cNvSpPr>
          <p:nvPr/>
        </p:nvSpPr>
        <p:spPr bwMode="auto">
          <a:xfrm>
            <a:off x="1733551" y="5198718"/>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33%</a:t>
            </a:r>
          </a:p>
        </p:txBody>
      </p:sp>
      <p:sp>
        <p:nvSpPr>
          <p:cNvPr id="12337" name="Line 49"/>
          <p:cNvSpPr>
            <a:spLocks noChangeShapeType="1"/>
          </p:cNvSpPr>
          <p:nvPr/>
        </p:nvSpPr>
        <p:spPr bwMode="auto">
          <a:xfrm>
            <a:off x="4500033" y="4600230"/>
            <a:ext cx="6096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2338" name="AutoShape 50"/>
          <p:cNvSpPr>
            <a:spLocks noChangeArrowheads="1"/>
          </p:cNvSpPr>
          <p:nvPr/>
        </p:nvSpPr>
        <p:spPr bwMode="auto">
          <a:xfrm>
            <a:off x="5008033" y="4371630"/>
            <a:ext cx="406400" cy="3810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347" name="Line 59"/>
          <p:cNvSpPr>
            <a:spLocks noChangeShapeType="1"/>
          </p:cNvSpPr>
          <p:nvPr/>
        </p:nvSpPr>
        <p:spPr bwMode="auto">
          <a:xfrm>
            <a:off x="4478867" y="5443192"/>
            <a:ext cx="6096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2349" name="Line 61"/>
          <p:cNvSpPr>
            <a:spLocks noChangeShapeType="1"/>
          </p:cNvSpPr>
          <p:nvPr/>
        </p:nvSpPr>
        <p:spPr bwMode="auto">
          <a:xfrm>
            <a:off x="4478867" y="5214592"/>
            <a:ext cx="6096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2352" name="AutoShape 64"/>
          <p:cNvSpPr>
            <a:spLocks noChangeArrowheads="1"/>
          </p:cNvSpPr>
          <p:nvPr/>
        </p:nvSpPr>
        <p:spPr bwMode="auto">
          <a:xfrm>
            <a:off x="5154085" y="5066956"/>
            <a:ext cx="239183" cy="223837"/>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353" name="AutoShape 65"/>
          <p:cNvSpPr>
            <a:spLocks noChangeArrowheads="1"/>
          </p:cNvSpPr>
          <p:nvPr/>
        </p:nvSpPr>
        <p:spPr bwMode="auto">
          <a:xfrm>
            <a:off x="5154085" y="5366992"/>
            <a:ext cx="239183" cy="223838"/>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354" name="Text Box 66"/>
          <p:cNvSpPr txBox="1">
            <a:spLocks noChangeArrowheads="1"/>
          </p:cNvSpPr>
          <p:nvPr/>
        </p:nvSpPr>
        <p:spPr bwMode="auto">
          <a:xfrm>
            <a:off x="8989485" y="3233393"/>
            <a:ext cx="136531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u="sng">
                <a:latin typeface="Gadget" charset="0"/>
              </a:rPr>
              <a:t>Throughput</a:t>
            </a:r>
            <a:endParaRPr lang="en-US" b="1" u="sng">
              <a:latin typeface="Gadget" charset="0"/>
            </a:endParaRPr>
          </a:p>
        </p:txBody>
      </p:sp>
      <p:sp>
        <p:nvSpPr>
          <p:cNvPr id="12356" name="Text Box 68"/>
          <p:cNvSpPr txBox="1">
            <a:spLocks noChangeArrowheads="1"/>
          </p:cNvSpPr>
          <p:nvPr/>
        </p:nvSpPr>
        <p:spPr bwMode="auto">
          <a:xfrm>
            <a:off x="9552518" y="3766793"/>
            <a:ext cx="77504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100%</a:t>
            </a:r>
          </a:p>
        </p:txBody>
      </p:sp>
      <p:sp>
        <p:nvSpPr>
          <p:cNvPr id="12357" name="Text Box 69"/>
          <p:cNvSpPr txBox="1">
            <a:spLocks noChangeArrowheads="1"/>
          </p:cNvSpPr>
          <p:nvPr/>
        </p:nvSpPr>
        <p:spPr bwMode="auto">
          <a:xfrm>
            <a:off x="9766300" y="4436718"/>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50%</a:t>
            </a:r>
          </a:p>
        </p:txBody>
      </p:sp>
      <p:sp>
        <p:nvSpPr>
          <p:cNvPr id="12358" name="Text Box 70"/>
          <p:cNvSpPr txBox="1">
            <a:spLocks noChangeArrowheads="1"/>
          </p:cNvSpPr>
          <p:nvPr/>
        </p:nvSpPr>
        <p:spPr bwMode="auto">
          <a:xfrm>
            <a:off x="9766300" y="5198718"/>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33%</a:t>
            </a:r>
          </a:p>
        </p:txBody>
      </p:sp>
      <p:sp>
        <p:nvSpPr>
          <p:cNvPr id="12359" name="Text Box 71"/>
          <p:cNvSpPr txBox="1">
            <a:spLocks noChangeArrowheads="1"/>
          </p:cNvSpPr>
          <p:nvPr/>
        </p:nvSpPr>
        <p:spPr bwMode="auto">
          <a:xfrm>
            <a:off x="6802967" y="3233393"/>
            <a:ext cx="112118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u="sng">
                <a:latin typeface="Gadget" charset="0"/>
              </a:rPr>
              <a:t>Link ETX</a:t>
            </a:r>
          </a:p>
        </p:txBody>
      </p:sp>
      <p:sp>
        <p:nvSpPr>
          <p:cNvPr id="12360" name="Text Box 72"/>
          <p:cNvSpPr txBox="1">
            <a:spLocks noChangeArrowheads="1"/>
          </p:cNvSpPr>
          <p:nvPr/>
        </p:nvSpPr>
        <p:spPr bwMode="auto">
          <a:xfrm>
            <a:off x="7440084" y="3782667"/>
            <a:ext cx="31304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1</a:t>
            </a:r>
          </a:p>
        </p:txBody>
      </p:sp>
      <p:sp>
        <p:nvSpPr>
          <p:cNvPr id="12361" name="Text Box 73"/>
          <p:cNvSpPr txBox="1">
            <a:spLocks noChangeArrowheads="1"/>
          </p:cNvSpPr>
          <p:nvPr/>
        </p:nvSpPr>
        <p:spPr bwMode="auto">
          <a:xfrm>
            <a:off x="7440084" y="4452593"/>
            <a:ext cx="31304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2</a:t>
            </a:r>
          </a:p>
        </p:txBody>
      </p:sp>
      <p:sp>
        <p:nvSpPr>
          <p:cNvPr id="12362" name="Text Box 74"/>
          <p:cNvSpPr txBox="1">
            <a:spLocks noChangeArrowheads="1"/>
          </p:cNvSpPr>
          <p:nvPr/>
        </p:nvSpPr>
        <p:spPr bwMode="auto">
          <a:xfrm>
            <a:off x="7440084" y="5214593"/>
            <a:ext cx="31304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3</a:t>
            </a:r>
          </a:p>
        </p:txBody>
      </p:sp>
      <p:sp>
        <p:nvSpPr>
          <p:cNvPr id="12364" name="Rectangle 76"/>
          <p:cNvSpPr>
            <a:spLocks noChangeArrowheads="1"/>
          </p:cNvSpPr>
          <p:nvPr/>
        </p:nvSpPr>
        <p:spPr bwMode="auto">
          <a:xfrm>
            <a:off x="-1657351" y="3675063"/>
            <a:ext cx="18466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endParaRPr lang="en-US"/>
          </a:p>
        </p:txBody>
      </p:sp>
      <p:sp>
        <p:nvSpPr>
          <p:cNvPr id="12365" name="Rectangle 77"/>
          <p:cNvSpPr>
            <a:spLocks noChangeArrowheads="1"/>
          </p:cNvSpPr>
          <p:nvPr/>
        </p:nvSpPr>
        <p:spPr bwMode="auto">
          <a:xfrm>
            <a:off x="-438151" y="3675063"/>
            <a:ext cx="18466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endParaRPr lang="en-US"/>
          </a:p>
        </p:txBody>
      </p:sp>
    </p:spTree>
    <p:extLst>
      <p:ext uri="{BB962C8B-B14F-4D97-AF65-F5344CB8AC3E}">
        <p14:creationId xmlns:p14="http://schemas.microsoft.com/office/powerpoint/2010/main" val="161014363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ChangeArrowheads="1"/>
          </p:cNvSpPr>
          <p:nvPr>
            <p:ph type="title"/>
          </p:nvPr>
        </p:nvSpPr>
        <p:spPr>
          <a:xfrm>
            <a:off x="914400" y="173036"/>
            <a:ext cx="10363200" cy="1143000"/>
          </a:xfrm>
        </p:spPr>
        <p:txBody>
          <a:bodyPr/>
          <a:lstStyle/>
          <a:p>
            <a:r>
              <a:rPr lang="en-US" dirty="0"/>
              <a:t>Calculating link ETX</a:t>
            </a:r>
          </a:p>
        </p:txBody>
      </p:sp>
      <p:sp>
        <p:nvSpPr>
          <p:cNvPr id="107525" name="Text Box 5"/>
          <p:cNvSpPr txBox="1">
            <a:spLocks noChangeArrowheads="1"/>
          </p:cNvSpPr>
          <p:nvPr/>
        </p:nvSpPr>
        <p:spPr bwMode="auto">
          <a:xfrm>
            <a:off x="304800" y="1087437"/>
            <a:ext cx="11887200" cy="4770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sz="2800" dirty="0" smtClean="0">
                <a:latin typeface="Gadget" charset="0"/>
              </a:rPr>
              <a:t>Assuming </a:t>
            </a:r>
            <a:r>
              <a:rPr lang="en-US" sz="2800" dirty="0">
                <a:latin typeface="Gadget" charset="0"/>
              </a:rPr>
              <a:t>link-layer acknowledgments  (ACKs) and </a:t>
            </a:r>
            <a:r>
              <a:rPr lang="en-US" sz="2800" dirty="0" smtClean="0">
                <a:latin typeface="Gadget" charset="0"/>
              </a:rPr>
              <a:t>retransmissions </a:t>
            </a:r>
            <a:br>
              <a:rPr lang="en-US" sz="2800" dirty="0" smtClean="0">
                <a:latin typeface="Gadget" charset="0"/>
              </a:rPr>
            </a:br>
            <a:r>
              <a:rPr lang="en-US" sz="2800" dirty="0" smtClean="0">
                <a:latin typeface="Gadget" charset="0"/>
              </a:rPr>
              <a:t>(true in 802.11, BLE, 802.15.4, etc.):</a:t>
            </a:r>
            <a:endParaRPr lang="en-US" sz="2800" dirty="0">
              <a:latin typeface="Gadget" charset="0"/>
            </a:endParaRPr>
          </a:p>
          <a:p>
            <a:endParaRPr lang="en-US" sz="1000" dirty="0">
              <a:latin typeface="Gadget" charset="0"/>
            </a:endParaRPr>
          </a:p>
          <a:p>
            <a:r>
              <a:rPr lang="en-US" sz="2800" dirty="0">
                <a:latin typeface="Gadget" charset="0"/>
              </a:rPr>
              <a:t>P(TX success) = P(Data success) </a:t>
            </a:r>
            <a:r>
              <a:rPr lang="en-US" sz="2800" b="1" dirty="0">
                <a:latin typeface="Gadget" charset="0"/>
                <a:sym typeface="Symbol" charset="0"/>
              </a:rPr>
              <a:t></a:t>
            </a:r>
            <a:r>
              <a:rPr lang="en-US" sz="2800" dirty="0">
                <a:latin typeface="Gadget" charset="0"/>
                <a:sym typeface="Symbol" charset="0"/>
              </a:rPr>
              <a:t> P(ACK success)</a:t>
            </a:r>
          </a:p>
          <a:p>
            <a:endParaRPr lang="en-US" sz="1000" dirty="0">
              <a:latin typeface="Gadget" charset="0"/>
              <a:sym typeface="Symbol" charset="0"/>
            </a:endParaRPr>
          </a:p>
          <a:p>
            <a:r>
              <a:rPr lang="en-US" sz="2800" dirty="0">
                <a:latin typeface="Gadget" charset="0"/>
                <a:sym typeface="Symbol" charset="0"/>
              </a:rPr>
              <a:t>Link ETX = 1 /  P(TX success)</a:t>
            </a:r>
          </a:p>
          <a:p>
            <a:r>
              <a:rPr lang="en-US" sz="2800" dirty="0">
                <a:latin typeface="Gadget" charset="0"/>
                <a:sym typeface="Symbol" charset="0"/>
              </a:rPr>
              <a:t>                      = 1 /  [ </a:t>
            </a:r>
            <a:r>
              <a:rPr lang="en-US" sz="2800" dirty="0">
                <a:latin typeface="Gadget" charset="0"/>
              </a:rPr>
              <a:t>P(Data success) </a:t>
            </a:r>
            <a:r>
              <a:rPr lang="en-US" sz="2800" b="1" dirty="0">
                <a:latin typeface="Gadget" charset="0"/>
                <a:sym typeface="Symbol" charset="0"/>
              </a:rPr>
              <a:t></a:t>
            </a:r>
            <a:r>
              <a:rPr lang="en-US" sz="2800" dirty="0">
                <a:latin typeface="Gadget" charset="0"/>
                <a:sym typeface="Symbol" charset="0"/>
              </a:rPr>
              <a:t> P(ACK success) ]</a:t>
            </a:r>
          </a:p>
          <a:p>
            <a:endParaRPr lang="en-US" sz="1000" dirty="0">
              <a:latin typeface="Gadget" charset="0"/>
              <a:sym typeface="Symbol" charset="0"/>
            </a:endParaRPr>
          </a:p>
          <a:p>
            <a:r>
              <a:rPr lang="en-US" sz="2800" dirty="0">
                <a:latin typeface="Gadget" charset="0"/>
                <a:sym typeface="Symbol" charset="0"/>
              </a:rPr>
              <a:t>Estimating link ETX:</a:t>
            </a:r>
          </a:p>
          <a:p>
            <a:r>
              <a:rPr lang="en-US" sz="2800" dirty="0">
                <a:latin typeface="Gadget" charset="0"/>
                <a:sym typeface="Symbol" charset="0"/>
              </a:rPr>
              <a:t>   P(Data success) </a:t>
            </a:r>
            <a:r>
              <a:rPr lang="en-US" sz="3200" b="1" dirty="0">
                <a:latin typeface="Gadget" charset="0"/>
                <a:sym typeface="Symbol" charset="0"/>
              </a:rPr>
              <a:t></a:t>
            </a:r>
            <a:r>
              <a:rPr lang="en-US" sz="2800" b="1" dirty="0">
                <a:latin typeface="Gadget" charset="0"/>
                <a:sym typeface="Symbol" charset="0"/>
              </a:rPr>
              <a:t>  </a:t>
            </a:r>
            <a:r>
              <a:rPr lang="en-US" sz="2800" dirty="0">
                <a:latin typeface="Gadget" charset="0"/>
                <a:sym typeface="Symbol" charset="0"/>
              </a:rPr>
              <a:t>measured </a:t>
            </a:r>
            <a:r>
              <a:rPr lang="en-US" sz="2800" dirty="0" err="1">
                <a:latin typeface="Gadget" charset="0"/>
                <a:sym typeface="Symbol" charset="0"/>
              </a:rPr>
              <a:t>fwd</a:t>
            </a:r>
            <a:r>
              <a:rPr lang="en-US" sz="2800" dirty="0">
                <a:latin typeface="Gadget" charset="0"/>
                <a:sym typeface="Symbol" charset="0"/>
              </a:rPr>
              <a:t> delivery ratio </a:t>
            </a:r>
            <a:r>
              <a:rPr lang="en-US" sz="2800" i="1" dirty="0" err="1">
                <a:latin typeface="Gadget" charset="0"/>
                <a:sym typeface="Symbol" charset="0"/>
              </a:rPr>
              <a:t>r</a:t>
            </a:r>
            <a:r>
              <a:rPr lang="en-US" sz="2800" baseline="-25000" dirty="0" err="1">
                <a:latin typeface="Gadget" charset="0"/>
                <a:sym typeface="Symbol" charset="0"/>
              </a:rPr>
              <a:t>fwd</a:t>
            </a:r>
            <a:endParaRPr lang="en-US" sz="2800" dirty="0">
              <a:latin typeface="Gadget" charset="0"/>
              <a:sym typeface="Symbol" charset="0"/>
            </a:endParaRPr>
          </a:p>
          <a:p>
            <a:r>
              <a:rPr lang="en-US" sz="2800" dirty="0">
                <a:latin typeface="Gadget" charset="0"/>
                <a:sym typeface="Symbol" charset="0"/>
              </a:rPr>
              <a:t>   P(ACK success) </a:t>
            </a:r>
            <a:r>
              <a:rPr lang="en-US" sz="3200" b="1" dirty="0">
                <a:latin typeface="Gadget" charset="0"/>
                <a:sym typeface="Symbol" charset="0"/>
              </a:rPr>
              <a:t></a:t>
            </a:r>
            <a:r>
              <a:rPr lang="en-US" sz="2800" b="1" dirty="0">
                <a:latin typeface="Gadget" charset="0"/>
                <a:sym typeface="Symbol" charset="0"/>
              </a:rPr>
              <a:t> </a:t>
            </a:r>
            <a:r>
              <a:rPr lang="en-US" sz="2800" dirty="0">
                <a:latin typeface="Gadget" charset="0"/>
                <a:sym typeface="Symbol" charset="0"/>
              </a:rPr>
              <a:t>measured rev delivery ratio </a:t>
            </a:r>
            <a:r>
              <a:rPr lang="en-US" sz="2800" i="1" dirty="0" err="1">
                <a:latin typeface="Gadget" charset="0"/>
                <a:sym typeface="Symbol" charset="0"/>
              </a:rPr>
              <a:t>r</a:t>
            </a:r>
            <a:r>
              <a:rPr lang="en-US" sz="2800" baseline="-25000" dirty="0" err="1">
                <a:latin typeface="Gadget" charset="0"/>
                <a:sym typeface="Symbol" charset="0"/>
              </a:rPr>
              <a:t>rev</a:t>
            </a:r>
            <a:endParaRPr lang="en-US" sz="2800" baseline="-25000" dirty="0">
              <a:latin typeface="Gadget" charset="0"/>
              <a:sym typeface="Symbol" charset="0"/>
            </a:endParaRPr>
          </a:p>
          <a:p>
            <a:endParaRPr lang="en-US" sz="1000" dirty="0">
              <a:latin typeface="Gadget" charset="0"/>
              <a:sym typeface="Symbol" charset="0"/>
            </a:endParaRPr>
          </a:p>
          <a:p>
            <a:r>
              <a:rPr lang="en-US" sz="2800" dirty="0">
                <a:latin typeface="Gadget" charset="0"/>
                <a:sym typeface="Symbol" charset="0"/>
              </a:rPr>
              <a:t>   Link ETX  </a:t>
            </a:r>
            <a:r>
              <a:rPr lang="en-US" sz="3200" b="1" dirty="0">
                <a:latin typeface="Gadget" charset="0"/>
                <a:sym typeface="Symbol" charset="0"/>
              </a:rPr>
              <a:t></a:t>
            </a:r>
            <a:r>
              <a:rPr lang="en-US" sz="2800" dirty="0">
                <a:latin typeface="Gadget" charset="0"/>
                <a:sym typeface="Symbol" charset="0"/>
              </a:rPr>
              <a:t>  1 / (</a:t>
            </a:r>
            <a:r>
              <a:rPr lang="en-US" sz="2800" i="1" dirty="0" err="1">
                <a:latin typeface="Gadget" charset="0"/>
                <a:sym typeface="Symbol" charset="0"/>
              </a:rPr>
              <a:t>r</a:t>
            </a:r>
            <a:r>
              <a:rPr lang="en-US" sz="2800" baseline="-25000" dirty="0" err="1">
                <a:latin typeface="Gadget" charset="0"/>
                <a:sym typeface="Symbol" charset="0"/>
              </a:rPr>
              <a:t>fwd</a:t>
            </a:r>
            <a:r>
              <a:rPr lang="en-US" sz="2800" baseline="-25000" dirty="0">
                <a:latin typeface="Gadget" charset="0"/>
                <a:sym typeface="Symbol" charset="0"/>
              </a:rPr>
              <a:t> </a:t>
            </a:r>
            <a:r>
              <a:rPr lang="en-US" sz="2800" b="1" dirty="0">
                <a:latin typeface="Gadget" charset="0"/>
                <a:sym typeface="Symbol" charset="0"/>
              </a:rPr>
              <a:t> </a:t>
            </a:r>
            <a:r>
              <a:rPr lang="en-US" sz="2800" i="1" dirty="0" err="1">
                <a:latin typeface="Gadget" charset="0"/>
                <a:sym typeface="Symbol" charset="0"/>
              </a:rPr>
              <a:t>r</a:t>
            </a:r>
            <a:r>
              <a:rPr lang="en-US" sz="2800" baseline="-25000" dirty="0" err="1">
                <a:latin typeface="Gadget" charset="0"/>
                <a:sym typeface="Symbol" charset="0"/>
              </a:rPr>
              <a:t>rev</a:t>
            </a:r>
            <a:r>
              <a:rPr lang="en-US" sz="2800" dirty="0">
                <a:latin typeface="Gadget" charset="0"/>
                <a:sym typeface="Symbol" charset="0"/>
              </a:rPr>
              <a:t>)</a:t>
            </a:r>
          </a:p>
        </p:txBody>
      </p:sp>
    </p:spTree>
    <p:extLst>
      <p:ext uri="{BB962C8B-B14F-4D97-AF65-F5344CB8AC3E}">
        <p14:creationId xmlns:p14="http://schemas.microsoft.com/office/powerpoint/2010/main" val="112272618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ChangeArrowheads="1"/>
          </p:cNvSpPr>
          <p:nvPr>
            <p:ph type="title"/>
          </p:nvPr>
        </p:nvSpPr>
        <p:spPr/>
        <p:txBody>
          <a:bodyPr/>
          <a:lstStyle/>
          <a:p>
            <a:r>
              <a:rPr lang="en-US"/>
              <a:t>Measuring delivery ratios</a:t>
            </a:r>
          </a:p>
        </p:txBody>
      </p:sp>
      <p:sp>
        <p:nvSpPr>
          <p:cNvPr id="108547" name="Rectangle 3"/>
          <p:cNvSpPr>
            <a:spLocks noGrp="1" noChangeArrowheads="1"/>
          </p:cNvSpPr>
          <p:nvPr>
            <p:ph type="body" idx="1"/>
          </p:nvPr>
        </p:nvSpPr>
        <p:spPr>
          <a:xfrm>
            <a:off x="508000" y="1524000"/>
            <a:ext cx="10769600" cy="4876800"/>
          </a:xfrm>
        </p:spPr>
        <p:txBody>
          <a:bodyPr/>
          <a:lstStyle/>
          <a:p>
            <a:r>
              <a:rPr lang="en-US" sz="2400" dirty="0"/>
              <a:t>Each node broadcasts small link probes </a:t>
            </a:r>
            <a:r>
              <a:rPr lang="en-US" sz="2400" dirty="0" smtClean="0"/>
              <a:t>(with Wi-Fi, this paper uses 134 bytes</a:t>
            </a:r>
            <a:r>
              <a:rPr lang="en-US" sz="2400" dirty="0"/>
              <a:t>), once per second</a:t>
            </a:r>
          </a:p>
          <a:p>
            <a:r>
              <a:rPr lang="en-US" sz="2400" dirty="0"/>
              <a:t>Nodes remember probes received over past 10 seconds</a:t>
            </a:r>
          </a:p>
          <a:p>
            <a:r>
              <a:rPr lang="en-US" sz="2400" dirty="0"/>
              <a:t>Reverse delivery ratios estimated as</a:t>
            </a:r>
          </a:p>
          <a:p>
            <a:pPr>
              <a:buFontTx/>
              <a:buNone/>
            </a:pPr>
            <a:r>
              <a:rPr lang="en-US" sz="2400" i="1" dirty="0"/>
              <a:t>			</a:t>
            </a:r>
            <a:r>
              <a:rPr lang="en-US" sz="2400" i="1" dirty="0" err="1"/>
              <a:t>r</a:t>
            </a:r>
            <a:r>
              <a:rPr lang="en-US" sz="2400" baseline="-25000" dirty="0" err="1"/>
              <a:t>rev</a:t>
            </a:r>
            <a:r>
              <a:rPr lang="en-US" sz="2400" i="1" dirty="0"/>
              <a:t>  </a:t>
            </a:r>
            <a:r>
              <a:rPr lang="en-US" sz="2400" b="1" dirty="0">
                <a:sym typeface="Symbol" charset="0"/>
              </a:rPr>
              <a:t> </a:t>
            </a:r>
            <a:r>
              <a:rPr lang="en-US" sz="2400" dirty="0" err="1">
                <a:sym typeface="Symbol" charset="0"/>
              </a:rPr>
              <a:t>pkts</a:t>
            </a:r>
            <a:r>
              <a:rPr lang="en-US" sz="2400" dirty="0">
                <a:sym typeface="Symbol" charset="0"/>
              </a:rPr>
              <a:t> received / </a:t>
            </a:r>
            <a:r>
              <a:rPr lang="en-US" sz="2400" dirty="0" err="1">
                <a:sym typeface="Symbol" charset="0"/>
              </a:rPr>
              <a:t>pkts</a:t>
            </a:r>
            <a:r>
              <a:rPr lang="en-US" sz="2400" dirty="0">
                <a:sym typeface="Symbol" charset="0"/>
              </a:rPr>
              <a:t> sent</a:t>
            </a:r>
          </a:p>
          <a:p>
            <a:r>
              <a:rPr lang="en-US" sz="2400" dirty="0">
                <a:sym typeface="Symbol" charset="0"/>
              </a:rPr>
              <a:t>Forward delivery ratios obtained from neighbors (piggybacked on probes</a:t>
            </a:r>
            <a:r>
              <a:rPr lang="en-US" sz="2400" dirty="0" smtClean="0">
                <a:sym typeface="Symbol" charset="0"/>
              </a:rPr>
              <a:t>)</a:t>
            </a:r>
          </a:p>
          <a:p>
            <a:endParaRPr lang="en-US" sz="2400" b="1" dirty="0">
              <a:sym typeface="Symbol" charset="0"/>
            </a:endParaRPr>
          </a:p>
          <a:p>
            <a:r>
              <a:rPr lang="en-US" sz="2400" dirty="0" smtClean="0">
                <a:sym typeface="Symbol" charset="0"/>
              </a:rPr>
              <a:t>There are other ways to obtain this information</a:t>
            </a:r>
            <a:endParaRPr lang="en-US" sz="2400" dirty="0">
              <a:sym typeface="Symbol" charset="0"/>
            </a:endParaRPr>
          </a:p>
        </p:txBody>
      </p:sp>
    </p:spTree>
    <p:extLst>
      <p:ext uri="{BB962C8B-B14F-4D97-AF65-F5344CB8AC3E}">
        <p14:creationId xmlns:p14="http://schemas.microsoft.com/office/powerpoint/2010/main" val="165868578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p:nvPr>
        </p:nvSpPr>
        <p:spPr>
          <a:xfrm>
            <a:off x="914400" y="185392"/>
            <a:ext cx="10363200" cy="1143000"/>
          </a:xfrm>
        </p:spPr>
        <p:txBody>
          <a:bodyPr/>
          <a:lstStyle/>
          <a:p>
            <a:r>
              <a:rPr lang="en-US" dirty="0" smtClean="0"/>
              <a:t>PATH (“ROUTE”) ETX</a:t>
            </a:r>
            <a:endParaRPr lang="en-US" dirty="0"/>
          </a:p>
        </p:txBody>
      </p:sp>
      <p:sp>
        <p:nvSpPr>
          <p:cNvPr id="106499" name="Oval 3"/>
          <p:cNvSpPr>
            <a:spLocks noChangeArrowheads="1"/>
          </p:cNvSpPr>
          <p:nvPr/>
        </p:nvSpPr>
        <p:spPr bwMode="auto">
          <a:xfrm>
            <a:off x="5507567" y="396329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00" name="Oval 4"/>
          <p:cNvSpPr>
            <a:spLocks noChangeArrowheads="1"/>
          </p:cNvSpPr>
          <p:nvPr/>
        </p:nvSpPr>
        <p:spPr bwMode="auto">
          <a:xfrm>
            <a:off x="3170767" y="396329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01" name="Oval 5"/>
          <p:cNvSpPr>
            <a:spLocks noChangeArrowheads="1"/>
          </p:cNvSpPr>
          <p:nvPr/>
        </p:nvSpPr>
        <p:spPr bwMode="auto">
          <a:xfrm>
            <a:off x="833967" y="396329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02" name="Line 6"/>
          <p:cNvSpPr>
            <a:spLocks noChangeShapeType="1"/>
          </p:cNvSpPr>
          <p:nvPr/>
        </p:nvSpPr>
        <p:spPr bwMode="auto">
          <a:xfrm>
            <a:off x="1545167" y="4235105"/>
            <a:ext cx="14224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03" name="Line 7"/>
          <p:cNvSpPr>
            <a:spLocks noChangeShapeType="1"/>
          </p:cNvSpPr>
          <p:nvPr/>
        </p:nvSpPr>
        <p:spPr bwMode="auto">
          <a:xfrm>
            <a:off x="3881967" y="4235105"/>
            <a:ext cx="14224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04" name="Oval 8"/>
          <p:cNvSpPr>
            <a:spLocks noChangeArrowheads="1"/>
          </p:cNvSpPr>
          <p:nvPr/>
        </p:nvSpPr>
        <p:spPr bwMode="auto">
          <a:xfrm>
            <a:off x="3170767" y="259169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05" name="Oval 9"/>
          <p:cNvSpPr>
            <a:spLocks noChangeArrowheads="1"/>
          </p:cNvSpPr>
          <p:nvPr/>
        </p:nvSpPr>
        <p:spPr bwMode="auto">
          <a:xfrm>
            <a:off x="833967" y="259169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06" name="Line 10"/>
          <p:cNvSpPr>
            <a:spLocks noChangeShapeType="1"/>
          </p:cNvSpPr>
          <p:nvPr/>
        </p:nvSpPr>
        <p:spPr bwMode="auto">
          <a:xfrm>
            <a:off x="1545167" y="2863505"/>
            <a:ext cx="14224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07" name="Oval 11"/>
          <p:cNvSpPr>
            <a:spLocks noChangeArrowheads="1"/>
          </p:cNvSpPr>
          <p:nvPr/>
        </p:nvSpPr>
        <p:spPr bwMode="auto">
          <a:xfrm>
            <a:off x="3170767" y="327749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08" name="Oval 12"/>
          <p:cNvSpPr>
            <a:spLocks noChangeArrowheads="1"/>
          </p:cNvSpPr>
          <p:nvPr/>
        </p:nvSpPr>
        <p:spPr bwMode="auto">
          <a:xfrm>
            <a:off x="833967" y="327749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09" name="Line 13"/>
          <p:cNvSpPr>
            <a:spLocks noChangeShapeType="1"/>
          </p:cNvSpPr>
          <p:nvPr/>
        </p:nvSpPr>
        <p:spPr bwMode="auto">
          <a:xfrm>
            <a:off x="1545167" y="3625505"/>
            <a:ext cx="14224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10" name="Text Box 14"/>
          <p:cNvSpPr txBox="1">
            <a:spLocks noChangeArrowheads="1"/>
          </p:cNvSpPr>
          <p:nvPr/>
        </p:nvSpPr>
        <p:spPr bwMode="auto">
          <a:xfrm>
            <a:off x="6705600" y="2014193"/>
            <a:ext cx="131369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u="sng">
                <a:latin typeface="Gadget" charset="0"/>
              </a:rPr>
              <a:t>Route ETX</a:t>
            </a:r>
          </a:p>
        </p:txBody>
      </p:sp>
      <p:sp>
        <p:nvSpPr>
          <p:cNvPr id="106511" name="Text Box 15"/>
          <p:cNvSpPr txBox="1">
            <a:spLocks noChangeArrowheads="1"/>
          </p:cNvSpPr>
          <p:nvPr/>
        </p:nvSpPr>
        <p:spPr bwMode="auto">
          <a:xfrm>
            <a:off x="7567084" y="2547593"/>
            <a:ext cx="31304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1</a:t>
            </a:r>
          </a:p>
        </p:txBody>
      </p:sp>
      <p:sp>
        <p:nvSpPr>
          <p:cNvPr id="106512" name="Text Box 16"/>
          <p:cNvSpPr txBox="1">
            <a:spLocks noChangeArrowheads="1"/>
          </p:cNvSpPr>
          <p:nvPr/>
        </p:nvSpPr>
        <p:spPr bwMode="auto">
          <a:xfrm>
            <a:off x="7567084" y="3233393"/>
            <a:ext cx="31304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2</a:t>
            </a:r>
          </a:p>
        </p:txBody>
      </p:sp>
      <p:sp>
        <p:nvSpPr>
          <p:cNvPr id="106513" name="Text Box 17"/>
          <p:cNvSpPr txBox="1">
            <a:spLocks noChangeArrowheads="1"/>
          </p:cNvSpPr>
          <p:nvPr/>
        </p:nvSpPr>
        <p:spPr bwMode="auto">
          <a:xfrm>
            <a:off x="7567084" y="3919193"/>
            <a:ext cx="31304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2</a:t>
            </a:r>
          </a:p>
        </p:txBody>
      </p:sp>
      <p:sp>
        <p:nvSpPr>
          <p:cNvPr id="106514" name="Line 18"/>
          <p:cNvSpPr>
            <a:spLocks noChangeShapeType="1"/>
          </p:cNvSpPr>
          <p:nvPr/>
        </p:nvSpPr>
        <p:spPr bwMode="auto">
          <a:xfrm>
            <a:off x="1545167" y="3396905"/>
            <a:ext cx="6096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15" name="AutoShape 19"/>
          <p:cNvSpPr>
            <a:spLocks noChangeArrowheads="1"/>
          </p:cNvSpPr>
          <p:nvPr/>
        </p:nvSpPr>
        <p:spPr bwMode="auto">
          <a:xfrm>
            <a:off x="2053167" y="3168305"/>
            <a:ext cx="406400" cy="3810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6516" name="Oval 20"/>
          <p:cNvSpPr>
            <a:spLocks noChangeArrowheads="1"/>
          </p:cNvSpPr>
          <p:nvPr/>
        </p:nvSpPr>
        <p:spPr bwMode="auto">
          <a:xfrm>
            <a:off x="5507567" y="464909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17" name="Oval 21"/>
          <p:cNvSpPr>
            <a:spLocks noChangeArrowheads="1"/>
          </p:cNvSpPr>
          <p:nvPr/>
        </p:nvSpPr>
        <p:spPr bwMode="auto">
          <a:xfrm>
            <a:off x="3170767" y="464909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18" name="Oval 22"/>
          <p:cNvSpPr>
            <a:spLocks noChangeArrowheads="1"/>
          </p:cNvSpPr>
          <p:nvPr/>
        </p:nvSpPr>
        <p:spPr bwMode="auto">
          <a:xfrm>
            <a:off x="833967" y="4649097"/>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19" name="Line 23"/>
          <p:cNvSpPr>
            <a:spLocks noChangeShapeType="1"/>
          </p:cNvSpPr>
          <p:nvPr/>
        </p:nvSpPr>
        <p:spPr bwMode="auto">
          <a:xfrm>
            <a:off x="1545167" y="4920905"/>
            <a:ext cx="14224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20" name="Line 24"/>
          <p:cNvSpPr>
            <a:spLocks noChangeShapeType="1"/>
          </p:cNvSpPr>
          <p:nvPr/>
        </p:nvSpPr>
        <p:spPr bwMode="auto">
          <a:xfrm>
            <a:off x="3881967" y="4920905"/>
            <a:ext cx="14224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21" name="Text Box 25"/>
          <p:cNvSpPr txBox="1">
            <a:spLocks noChangeArrowheads="1"/>
          </p:cNvSpPr>
          <p:nvPr/>
        </p:nvSpPr>
        <p:spPr bwMode="auto">
          <a:xfrm>
            <a:off x="7567084" y="4604993"/>
            <a:ext cx="31304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3</a:t>
            </a:r>
          </a:p>
        </p:txBody>
      </p:sp>
      <p:sp>
        <p:nvSpPr>
          <p:cNvPr id="106522" name="Line 26"/>
          <p:cNvSpPr>
            <a:spLocks noChangeShapeType="1"/>
          </p:cNvSpPr>
          <p:nvPr/>
        </p:nvSpPr>
        <p:spPr bwMode="auto">
          <a:xfrm>
            <a:off x="3860800" y="4692305"/>
            <a:ext cx="6096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23" name="AutoShape 27"/>
          <p:cNvSpPr>
            <a:spLocks noChangeArrowheads="1"/>
          </p:cNvSpPr>
          <p:nvPr/>
        </p:nvSpPr>
        <p:spPr bwMode="auto">
          <a:xfrm>
            <a:off x="4368800" y="4463705"/>
            <a:ext cx="406400" cy="3810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6524" name="Rectangle 28"/>
          <p:cNvSpPr>
            <a:spLocks noChangeArrowheads="1"/>
          </p:cNvSpPr>
          <p:nvPr/>
        </p:nvSpPr>
        <p:spPr bwMode="auto">
          <a:xfrm>
            <a:off x="0" y="1252193"/>
            <a:ext cx="12192000" cy="600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r>
              <a:rPr lang="en-US" sz="3200" dirty="0" smtClean="0">
                <a:latin typeface="Gadget" charset="0"/>
              </a:rPr>
              <a:t>Path ETX </a:t>
            </a:r>
            <a:r>
              <a:rPr lang="en-US" sz="3200" dirty="0">
                <a:latin typeface="Gadget" charset="0"/>
              </a:rPr>
              <a:t>= Sum of link ETXs</a:t>
            </a:r>
          </a:p>
        </p:txBody>
      </p:sp>
      <p:sp>
        <p:nvSpPr>
          <p:cNvPr id="106525" name="Oval 29"/>
          <p:cNvSpPr>
            <a:spLocks noChangeArrowheads="1"/>
          </p:cNvSpPr>
          <p:nvPr/>
        </p:nvSpPr>
        <p:spPr bwMode="auto">
          <a:xfrm>
            <a:off x="4368800" y="539522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26" name="Oval 30"/>
          <p:cNvSpPr>
            <a:spLocks noChangeArrowheads="1"/>
          </p:cNvSpPr>
          <p:nvPr/>
        </p:nvSpPr>
        <p:spPr bwMode="auto">
          <a:xfrm>
            <a:off x="2540000" y="539522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27" name="Oval 31"/>
          <p:cNvSpPr>
            <a:spLocks noChangeArrowheads="1"/>
          </p:cNvSpPr>
          <p:nvPr/>
        </p:nvSpPr>
        <p:spPr bwMode="auto">
          <a:xfrm>
            <a:off x="812800" y="5395222"/>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28" name="Line 32"/>
          <p:cNvSpPr>
            <a:spLocks noChangeShapeType="1"/>
          </p:cNvSpPr>
          <p:nvPr/>
        </p:nvSpPr>
        <p:spPr bwMode="auto">
          <a:xfrm>
            <a:off x="1524000" y="5667030"/>
            <a:ext cx="914400" cy="4762"/>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30" name="Text Box 34"/>
          <p:cNvSpPr txBox="1">
            <a:spLocks noChangeArrowheads="1"/>
          </p:cNvSpPr>
          <p:nvPr/>
        </p:nvSpPr>
        <p:spPr bwMode="auto">
          <a:xfrm>
            <a:off x="7545917" y="5351118"/>
            <a:ext cx="31304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5</a:t>
            </a:r>
          </a:p>
        </p:txBody>
      </p:sp>
      <p:sp>
        <p:nvSpPr>
          <p:cNvPr id="106531" name="Line 35"/>
          <p:cNvSpPr>
            <a:spLocks noChangeShapeType="1"/>
          </p:cNvSpPr>
          <p:nvPr/>
        </p:nvSpPr>
        <p:spPr bwMode="auto">
          <a:xfrm>
            <a:off x="3251200" y="5443192"/>
            <a:ext cx="5080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32" name="Oval 36"/>
          <p:cNvSpPr>
            <a:spLocks noChangeArrowheads="1"/>
          </p:cNvSpPr>
          <p:nvPr/>
        </p:nvSpPr>
        <p:spPr bwMode="auto">
          <a:xfrm>
            <a:off x="6197600" y="5399984"/>
            <a:ext cx="181773" cy="467416"/>
          </a:xfrm>
          <a:prstGeom prst="ellipse">
            <a:avLst/>
          </a:prstGeom>
          <a:solidFill>
            <a:schemeClr val="accent1"/>
          </a:solidFill>
          <a:ln w="28575">
            <a:solidFill>
              <a:srgbClr val="000000"/>
            </a:solidFill>
            <a:round/>
            <a:headEnd/>
            <a:tailEnd type="none" w="med" len="lg"/>
          </a:ln>
          <a:effectLst/>
          <a:extLs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wrap="none" lIns="64008" tIns="27432" rIns="64008" bIns="27432" anchor="ctr">
            <a:spAutoFit/>
          </a:bodyPr>
          <a:lstStyle/>
          <a:p>
            <a:endParaRPr lang="en-US"/>
          </a:p>
        </p:txBody>
      </p:sp>
      <p:sp>
        <p:nvSpPr>
          <p:cNvPr id="106533" name="Line 37"/>
          <p:cNvSpPr>
            <a:spLocks noChangeShapeType="1"/>
          </p:cNvSpPr>
          <p:nvPr/>
        </p:nvSpPr>
        <p:spPr bwMode="auto">
          <a:xfrm>
            <a:off x="3251200" y="5671793"/>
            <a:ext cx="914400" cy="4763"/>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34" name="Line 38"/>
          <p:cNvSpPr>
            <a:spLocks noChangeShapeType="1"/>
          </p:cNvSpPr>
          <p:nvPr/>
        </p:nvSpPr>
        <p:spPr bwMode="auto">
          <a:xfrm>
            <a:off x="5080000" y="5671792"/>
            <a:ext cx="9144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35" name="AutoShape 39"/>
          <p:cNvSpPr>
            <a:spLocks noChangeArrowheads="1"/>
          </p:cNvSpPr>
          <p:nvPr/>
        </p:nvSpPr>
        <p:spPr bwMode="auto">
          <a:xfrm>
            <a:off x="3759200" y="5214592"/>
            <a:ext cx="406400" cy="3810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6536" name="Line 40"/>
          <p:cNvSpPr>
            <a:spLocks noChangeShapeType="1"/>
          </p:cNvSpPr>
          <p:nvPr/>
        </p:nvSpPr>
        <p:spPr bwMode="auto">
          <a:xfrm>
            <a:off x="5181600" y="5443192"/>
            <a:ext cx="508000" cy="0"/>
          </a:xfrm>
          <a:prstGeom prst="line">
            <a:avLst/>
          </a:prstGeom>
          <a:noFill/>
          <a:ln w="28575">
            <a:solidFill>
              <a:srgbClr val="0000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71842" dir="2700000" algn="ctr" rotWithShape="0">
                    <a:schemeClr val="bg2">
                      <a:alpha val="74998"/>
                    </a:schemeClr>
                  </a:outerShdw>
                </a:effectLst>
              </a14:hiddenEffects>
            </a:ext>
          </a:extLst>
        </p:spPr>
        <p:txBody>
          <a:bodyPr lIns="64008" tIns="27432" rIns="64008" bIns="27432" anchor="ctr">
            <a:spAutoFit/>
          </a:bodyPr>
          <a:lstStyle/>
          <a:p>
            <a:endParaRPr lang="en-US"/>
          </a:p>
        </p:txBody>
      </p:sp>
      <p:sp>
        <p:nvSpPr>
          <p:cNvPr id="106537" name="AutoShape 41"/>
          <p:cNvSpPr>
            <a:spLocks noChangeArrowheads="1"/>
          </p:cNvSpPr>
          <p:nvPr/>
        </p:nvSpPr>
        <p:spPr bwMode="auto">
          <a:xfrm>
            <a:off x="5689600" y="5214592"/>
            <a:ext cx="406400" cy="381000"/>
          </a:xfrm>
          <a:prstGeom prst="irregularSeal1">
            <a:avLst/>
          </a:prstGeom>
          <a:solidFill>
            <a:srgbClr val="FF0000"/>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6539" name="Text Box 43"/>
          <p:cNvSpPr txBox="1">
            <a:spLocks noChangeArrowheads="1"/>
          </p:cNvSpPr>
          <p:nvPr/>
        </p:nvSpPr>
        <p:spPr bwMode="auto">
          <a:xfrm>
            <a:off x="8989485" y="2014193"/>
            <a:ext cx="136531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u="sng">
                <a:latin typeface="Gadget" charset="0"/>
              </a:rPr>
              <a:t>Throughput</a:t>
            </a:r>
          </a:p>
        </p:txBody>
      </p:sp>
      <p:sp>
        <p:nvSpPr>
          <p:cNvPr id="106540" name="Text Box 44"/>
          <p:cNvSpPr txBox="1">
            <a:spLocks noChangeArrowheads="1"/>
          </p:cNvSpPr>
          <p:nvPr/>
        </p:nvSpPr>
        <p:spPr bwMode="auto">
          <a:xfrm>
            <a:off x="9550401" y="2547593"/>
            <a:ext cx="77504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100%</a:t>
            </a:r>
          </a:p>
        </p:txBody>
      </p:sp>
      <p:sp>
        <p:nvSpPr>
          <p:cNvPr id="106541" name="Text Box 45"/>
          <p:cNvSpPr txBox="1">
            <a:spLocks noChangeArrowheads="1"/>
          </p:cNvSpPr>
          <p:nvPr/>
        </p:nvSpPr>
        <p:spPr bwMode="auto">
          <a:xfrm>
            <a:off x="9774767" y="3233393"/>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50%</a:t>
            </a:r>
          </a:p>
        </p:txBody>
      </p:sp>
      <p:sp>
        <p:nvSpPr>
          <p:cNvPr id="106542" name="Text Box 46"/>
          <p:cNvSpPr txBox="1">
            <a:spLocks noChangeArrowheads="1"/>
          </p:cNvSpPr>
          <p:nvPr/>
        </p:nvSpPr>
        <p:spPr bwMode="auto">
          <a:xfrm>
            <a:off x="9774767" y="3919193"/>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50%</a:t>
            </a:r>
          </a:p>
        </p:txBody>
      </p:sp>
      <p:sp>
        <p:nvSpPr>
          <p:cNvPr id="106543" name="Text Box 47"/>
          <p:cNvSpPr txBox="1">
            <a:spLocks noChangeArrowheads="1"/>
          </p:cNvSpPr>
          <p:nvPr/>
        </p:nvSpPr>
        <p:spPr bwMode="auto">
          <a:xfrm>
            <a:off x="9774767" y="4604993"/>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33%</a:t>
            </a:r>
          </a:p>
        </p:txBody>
      </p:sp>
      <p:sp>
        <p:nvSpPr>
          <p:cNvPr id="106544" name="Text Box 48"/>
          <p:cNvSpPr txBox="1">
            <a:spLocks noChangeArrowheads="1"/>
          </p:cNvSpPr>
          <p:nvPr/>
        </p:nvSpPr>
        <p:spPr bwMode="auto">
          <a:xfrm>
            <a:off x="9753600" y="5351118"/>
            <a:ext cx="6466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a:latin typeface="Gadget" charset="0"/>
              </a:rPr>
              <a:t>20%</a:t>
            </a:r>
          </a:p>
        </p:txBody>
      </p:sp>
    </p:spTree>
    <p:extLst>
      <p:ext uri="{BB962C8B-B14F-4D97-AF65-F5344CB8AC3E}">
        <p14:creationId xmlns:p14="http://schemas.microsoft.com/office/powerpoint/2010/main" val="68114654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65125"/>
            <a:ext cx="11049000" cy="1325563"/>
          </a:xfrm>
        </p:spPr>
        <p:txBody>
          <a:bodyPr/>
          <a:lstStyle/>
          <a:p>
            <a:r>
              <a:rPr lang="en-US" dirty="0" smtClean="0"/>
              <a:t>EXTENDING RANGE: MESH NETWORKS</a:t>
            </a:r>
            <a:endParaRPr lang="en-US" dirty="0"/>
          </a:p>
        </p:txBody>
      </p:sp>
      <p:sp>
        <p:nvSpPr>
          <p:cNvPr id="3" name="TextBox 2"/>
          <p:cNvSpPr txBox="1"/>
          <p:nvPr/>
        </p:nvSpPr>
        <p:spPr>
          <a:xfrm>
            <a:off x="533400" y="1447800"/>
            <a:ext cx="5178221" cy="461665"/>
          </a:xfrm>
          <a:prstGeom prst="rect">
            <a:avLst/>
          </a:prstGeom>
          <a:noFill/>
        </p:spPr>
        <p:txBody>
          <a:bodyPr wrap="none" rtlCol="0">
            <a:spAutoFit/>
          </a:bodyPr>
          <a:lstStyle/>
          <a:p>
            <a:r>
              <a:rPr lang="en-US" sz="2400" dirty="0" smtClean="0"/>
              <a:t>1980s: DARPA packet radio networks</a:t>
            </a:r>
          </a:p>
        </p:txBody>
      </p:sp>
      <p:pic>
        <p:nvPicPr>
          <p:cNvPr id="4" name="Picture 3" descr="Screen Shot 2015-12-22 at 11.28.3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0" y="1981200"/>
            <a:ext cx="3277136" cy="3962400"/>
          </a:xfrm>
          <a:prstGeom prst="rect">
            <a:avLst/>
          </a:prstGeom>
        </p:spPr>
      </p:pic>
      <p:grpSp>
        <p:nvGrpSpPr>
          <p:cNvPr id="7" name="Group 6"/>
          <p:cNvGrpSpPr/>
          <p:nvPr/>
        </p:nvGrpSpPr>
        <p:grpSpPr>
          <a:xfrm>
            <a:off x="6172200" y="1447800"/>
            <a:ext cx="5706460" cy="4419600"/>
            <a:chOff x="6172200" y="1447800"/>
            <a:chExt cx="5706460" cy="4419600"/>
          </a:xfrm>
        </p:grpSpPr>
        <p:sp>
          <p:nvSpPr>
            <p:cNvPr id="5" name="TextBox 4"/>
            <p:cNvSpPr txBox="1"/>
            <p:nvPr/>
          </p:nvSpPr>
          <p:spPr>
            <a:xfrm>
              <a:off x="6172200" y="1447800"/>
              <a:ext cx="5706460" cy="461665"/>
            </a:xfrm>
            <a:prstGeom prst="rect">
              <a:avLst/>
            </a:prstGeom>
            <a:noFill/>
          </p:spPr>
          <p:txBody>
            <a:bodyPr wrap="none" rtlCol="0">
              <a:spAutoFit/>
            </a:bodyPr>
            <a:lstStyle/>
            <a:p>
              <a:r>
                <a:rPr lang="en-US" sz="2400" dirty="0" smtClean="0"/>
                <a:t>1990s: mobile ad hoc networks (MANET)</a:t>
              </a:r>
            </a:p>
          </p:txBody>
        </p:sp>
        <p:pic>
          <p:nvPicPr>
            <p:cNvPr id="6" name="Picture 5" descr="Screen Shot 2015-12-22 at 11.34.50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7600" y="1967507"/>
              <a:ext cx="3011675" cy="3899893"/>
            </a:xfrm>
            <a:prstGeom prst="rect">
              <a:avLst/>
            </a:prstGeom>
          </p:spPr>
        </p:pic>
      </p:grpSp>
    </p:spTree>
    <p:extLst>
      <p:ext uri="{BB962C8B-B14F-4D97-AF65-F5344CB8AC3E}">
        <p14:creationId xmlns:p14="http://schemas.microsoft.com/office/powerpoint/2010/main" val="2193283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r>
              <a:rPr lang="en-US"/>
              <a:t>ETX Properties</a:t>
            </a:r>
          </a:p>
        </p:txBody>
      </p:sp>
      <p:sp>
        <p:nvSpPr>
          <p:cNvPr id="34819" name="Rectangle 3"/>
          <p:cNvSpPr>
            <a:spLocks noGrp="1" noChangeArrowheads="1"/>
          </p:cNvSpPr>
          <p:nvPr>
            <p:ph type="body" idx="1"/>
          </p:nvPr>
        </p:nvSpPr>
        <p:spPr>
          <a:xfrm>
            <a:off x="406400" y="1981200"/>
            <a:ext cx="11252200" cy="4114800"/>
          </a:xfrm>
        </p:spPr>
        <p:txBody>
          <a:bodyPr/>
          <a:lstStyle/>
          <a:p>
            <a:r>
              <a:rPr lang="en-US" sz="2800" dirty="0"/>
              <a:t>ETX predicts throughput for short </a:t>
            </a:r>
            <a:r>
              <a:rPr lang="en-US" sz="2800" dirty="0" smtClean="0"/>
              <a:t>routes (</a:t>
            </a:r>
            <a:r>
              <a:rPr lang="en-US" sz="2800" dirty="0"/>
              <a:t>1, 2, and 3 hops</a:t>
            </a:r>
            <a:r>
              <a:rPr lang="en-US" sz="2800" dirty="0" smtClean="0"/>
              <a:t>) for wireless networks with </a:t>
            </a:r>
            <a:r>
              <a:rPr lang="en-US" sz="2800" b="1" dirty="0" smtClean="0"/>
              <a:t>link-layer retransmissions </a:t>
            </a:r>
            <a:r>
              <a:rPr lang="en-US" sz="2800" dirty="0" smtClean="0"/>
              <a:t>and a </a:t>
            </a:r>
            <a:r>
              <a:rPr lang="en-US" sz="2800" b="1" dirty="0" smtClean="0"/>
              <a:t>shared medium</a:t>
            </a:r>
            <a:endParaRPr lang="en-US" sz="2800" b="1" dirty="0"/>
          </a:p>
          <a:p>
            <a:r>
              <a:rPr lang="en-US" sz="2800" dirty="0"/>
              <a:t>ETX quantifies loss</a:t>
            </a:r>
          </a:p>
          <a:p>
            <a:r>
              <a:rPr lang="en-US" sz="2800" dirty="0"/>
              <a:t>ETX quantifies asymmetry</a:t>
            </a:r>
          </a:p>
          <a:p>
            <a:r>
              <a:rPr lang="en-US" sz="2800" dirty="0"/>
              <a:t>ETX quantifies throughput reduction of  longer routes</a:t>
            </a:r>
          </a:p>
        </p:txBody>
      </p:sp>
    </p:spTree>
    <p:extLst>
      <p:ext uri="{BB962C8B-B14F-4D97-AF65-F5344CB8AC3E}">
        <p14:creationId xmlns:p14="http://schemas.microsoft.com/office/powerpoint/2010/main" val="365234057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p:txBody>
          <a:bodyPr/>
          <a:lstStyle/>
          <a:p>
            <a:r>
              <a:rPr lang="en-US"/>
              <a:t>ETX caveats</a:t>
            </a:r>
          </a:p>
        </p:txBody>
      </p:sp>
      <p:sp>
        <p:nvSpPr>
          <p:cNvPr id="109571" name="Rectangle 3"/>
          <p:cNvSpPr>
            <a:spLocks noGrp="1" noChangeArrowheads="1"/>
          </p:cNvSpPr>
          <p:nvPr>
            <p:ph type="body" idx="1"/>
          </p:nvPr>
        </p:nvSpPr>
        <p:spPr>
          <a:xfrm>
            <a:off x="914400" y="1600200"/>
            <a:ext cx="10363200" cy="4724400"/>
          </a:xfrm>
        </p:spPr>
        <p:txBody>
          <a:bodyPr/>
          <a:lstStyle/>
          <a:p>
            <a:r>
              <a:rPr lang="en-US" sz="2800" dirty="0"/>
              <a:t>ETX link probes are susceptible to MAC unfairness and hidden </a:t>
            </a:r>
            <a:r>
              <a:rPr lang="en-US" sz="2800" dirty="0" smtClean="0"/>
              <a:t>terminals</a:t>
            </a:r>
          </a:p>
          <a:p>
            <a:pPr lvl="1"/>
            <a:r>
              <a:rPr lang="en-US" sz="2400" dirty="0" smtClean="0"/>
              <a:t>Route </a:t>
            </a:r>
            <a:r>
              <a:rPr lang="en-US" sz="2400" dirty="0"/>
              <a:t>ETX measurements change under load</a:t>
            </a:r>
          </a:p>
          <a:p>
            <a:r>
              <a:rPr lang="en-US" sz="2800" dirty="0"/>
              <a:t>ETX estimates are based on measurements of a single link probe size </a:t>
            </a:r>
            <a:r>
              <a:rPr lang="en-US" sz="2800" dirty="0" smtClean="0"/>
              <a:t>(e.g., 134 </a:t>
            </a:r>
            <a:r>
              <a:rPr lang="en-US" sz="2800" dirty="0"/>
              <a:t>bytes)</a:t>
            </a:r>
          </a:p>
          <a:p>
            <a:pPr lvl="1"/>
            <a:r>
              <a:rPr lang="en-US" sz="2400" dirty="0"/>
              <a:t>Under-estimates data loss ratios, over-estimates ACK loss </a:t>
            </a:r>
            <a:r>
              <a:rPr lang="en-US" sz="2400" dirty="0" smtClean="0"/>
              <a:t>ratios</a:t>
            </a:r>
          </a:p>
          <a:p>
            <a:pPr lvl="1"/>
            <a:r>
              <a:rPr lang="en-US" sz="2400" dirty="0" smtClean="0"/>
              <a:t>But there are ways around this problem</a:t>
            </a:r>
            <a:endParaRPr lang="en-US" sz="2400" dirty="0"/>
          </a:p>
          <a:p>
            <a:r>
              <a:rPr lang="en-US" sz="2800" dirty="0"/>
              <a:t>ETX assumes all links run at one bit-</a:t>
            </a:r>
            <a:r>
              <a:rPr lang="en-US" sz="2800" dirty="0" smtClean="0"/>
              <a:t>rate</a:t>
            </a:r>
          </a:p>
          <a:p>
            <a:pPr lvl="1"/>
            <a:r>
              <a:rPr lang="en-US" sz="2400" dirty="0" smtClean="0"/>
              <a:t>Subsequent work has been done to overcome this problem, leading to “ETT”, the expected transmission time metric</a:t>
            </a:r>
            <a:endParaRPr lang="en-US" sz="2400" dirty="0"/>
          </a:p>
        </p:txBody>
      </p:sp>
    </p:spTree>
    <p:extLst>
      <p:ext uri="{BB962C8B-B14F-4D97-AF65-F5344CB8AC3E}">
        <p14:creationId xmlns:p14="http://schemas.microsoft.com/office/powerpoint/2010/main" val="191138328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a:t>Evaluation Setup</a:t>
            </a:r>
          </a:p>
        </p:txBody>
      </p:sp>
      <p:sp>
        <p:nvSpPr>
          <p:cNvPr id="14339" name="Rectangle 3"/>
          <p:cNvSpPr>
            <a:spLocks noGrp="1" noChangeArrowheads="1"/>
          </p:cNvSpPr>
          <p:nvPr>
            <p:ph type="body" idx="1"/>
          </p:nvPr>
        </p:nvSpPr>
        <p:spPr>
          <a:xfrm>
            <a:off x="914400" y="1981200"/>
            <a:ext cx="10363200" cy="4876800"/>
          </a:xfrm>
        </p:spPr>
        <p:txBody>
          <a:bodyPr/>
          <a:lstStyle/>
          <a:p>
            <a:r>
              <a:rPr lang="en-US" sz="2800" dirty="0"/>
              <a:t>Indoor network, 802.11b, </a:t>
            </a:r>
            <a:r>
              <a:rPr lang="ja-JP" altLang="en-US" sz="2800" dirty="0">
                <a:latin typeface="Arial"/>
              </a:rPr>
              <a:t>‘</a:t>
            </a:r>
            <a:r>
              <a:rPr lang="en-US" sz="2800" dirty="0"/>
              <a:t>ad hoc</a:t>
            </a:r>
            <a:r>
              <a:rPr lang="ja-JP" altLang="en-US" sz="2800" dirty="0">
                <a:latin typeface="Arial"/>
              </a:rPr>
              <a:t>’</a:t>
            </a:r>
            <a:r>
              <a:rPr lang="en-US" sz="2800" dirty="0"/>
              <a:t> mode</a:t>
            </a:r>
          </a:p>
          <a:p>
            <a:r>
              <a:rPr lang="en-US" sz="2800" dirty="0"/>
              <a:t>1 Mbps, 1 </a:t>
            </a:r>
            <a:r>
              <a:rPr lang="en-US" sz="2800" dirty="0" err="1"/>
              <a:t>mW</a:t>
            </a:r>
            <a:r>
              <a:rPr lang="en-US" sz="2800" dirty="0"/>
              <a:t>, small packets (134 bytes), RTS/CTS disabled</a:t>
            </a:r>
          </a:p>
          <a:p>
            <a:r>
              <a:rPr lang="en-US" sz="2800" dirty="0"/>
              <a:t>DSDV + modifications to respect metrics</a:t>
            </a:r>
          </a:p>
          <a:p>
            <a:pPr lvl="1"/>
            <a:r>
              <a:rPr lang="en-US" sz="2400" dirty="0"/>
              <a:t>Packets are routed using route table snapshot to avoid route instability under load.</a:t>
            </a:r>
          </a:p>
          <a:p>
            <a:r>
              <a:rPr lang="en-US" sz="2800" dirty="0" smtClean="0"/>
              <a:t>Also: DSR </a:t>
            </a:r>
            <a:r>
              <a:rPr lang="en-US" sz="2800" dirty="0"/>
              <a:t>+ modifications to respect </a:t>
            </a:r>
            <a:r>
              <a:rPr lang="en-US" sz="2800" dirty="0" smtClean="0"/>
              <a:t>metrics</a:t>
            </a:r>
          </a:p>
          <a:p>
            <a:endParaRPr lang="en-US" sz="2800" dirty="0"/>
          </a:p>
          <a:p>
            <a:r>
              <a:rPr lang="en-US" sz="2800" dirty="0" smtClean="0"/>
              <a:t>(DSDV and DSR are two different routing protocols for mesh networks)</a:t>
            </a:r>
            <a:endParaRPr lang="en-US" sz="2800" dirty="0"/>
          </a:p>
        </p:txBody>
      </p:sp>
    </p:spTree>
    <p:extLst>
      <p:ext uri="{BB962C8B-B14F-4D97-AF65-F5344CB8AC3E}">
        <p14:creationId xmlns:p14="http://schemas.microsoft.com/office/powerpoint/2010/main" val="245427328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77" name="Picture 2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9634" y="685801"/>
            <a:ext cx="8555567" cy="6088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23554" name="Rectangle 2"/>
          <p:cNvSpPr>
            <a:spLocks noGrp="1" noChangeArrowheads="1"/>
          </p:cNvSpPr>
          <p:nvPr>
            <p:ph type="title"/>
          </p:nvPr>
        </p:nvSpPr>
        <p:spPr>
          <a:xfrm>
            <a:off x="914400" y="76200"/>
            <a:ext cx="10363200" cy="1143000"/>
          </a:xfrm>
        </p:spPr>
        <p:txBody>
          <a:bodyPr/>
          <a:lstStyle/>
          <a:p>
            <a:r>
              <a:rPr lang="en-US" sz="3600" dirty="0"/>
              <a:t>ETX improves DSDV throughput</a:t>
            </a:r>
            <a:endParaRPr lang="en-US" dirty="0"/>
          </a:p>
        </p:txBody>
      </p:sp>
      <p:sp>
        <p:nvSpPr>
          <p:cNvPr id="23556" name="Line 4"/>
          <p:cNvSpPr>
            <a:spLocks noChangeShapeType="1"/>
          </p:cNvSpPr>
          <p:nvPr/>
        </p:nvSpPr>
        <p:spPr bwMode="auto">
          <a:xfrm>
            <a:off x="6807200" y="1752600"/>
            <a:ext cx="1422400" cy="1219200"/>
          </a:xfrm>
          <a:prstGeom prst="line">
            <a:avLst/>
          </a:prstGeom>
          <a:noFill/>
          <a:ln w="381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557" name="Text Box 5"/>
          <p:cNvSpPr txBox="1">
            <a:spLocks noChangeArrowheads="1"/>
          </p:cNvSpPr>
          <p:nvPr/>
        </p:nvSpPr>
        <p:spPr bwMode="auto">
          <a:xfrm>
            <a:off x="7639051" y="2057401"/>
            <a:ext cx="77493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better</a:t>
            </a:r>
          </a:p>
        </p:txBody>
      </p:sp>
      <p:grpSp>
        <p:nvGrpSpPr>
          <p:cNvPr id="23566" name="Group 14"/>
          <p:cNvGrpSpPr>
            <a:grpSpLocks/>
          </p:cNvGrpSpPr>
          <p:nvPr/>
        </p:nvGrpSpPr>
        <p:grpSpPr bwMode="auto">
          <a:xfrm>
            <a:off x="7569201" y="914401"/>
            <a:ext cx="3122084" cy="735013"/>
            <a:chOff x="3576" y="576"/>
            <a:chExt cx="1475" cy="463"/>
          </a:xfrm>
        </p:grpSpPr>
        <p:sp>
          <p:nvSpPr>
            <p:cNvPr id="23564" name="Text Box 12"/>
            <p:cNvSpPr txBox="1">
              <a:spLocks noChangeArrowheads="1"/>
            </p:cNvSpPr>
            <p:nvPr/>
          </p:nvSpPr>
          <p:spPr bwMode="auto">
            <a:xfrm>
              <a:off x="4176" y="806"/>
              <a:ext cx="875" cy="23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DSDV overhead</a:t>
              </a:r>
            </a:p>
          </p:txBody>
        </p:sp>
        <p:sp>
          <p:nvSpPr>
            <p:cNvPr id="23563" name="Oval 11"/>
            <p:cNvSpPr>
              <a:spLocks noChangeArrowheads="1"/>
            </p:cNvSpPr>
            <p:nvPr/>
          </p:nvSpPr>
          <p:spPr bwMode="auto">
            <a:xfrm rot="8191670">
              <a:off x="3576" y="576"/>
              <a:ext cx="768" cy="432"/>
            </a:xfrm>
            <a:prstGeom prst="ellipse">
              <a:avLst/>
            </a:prstGeom>
            <a:noFill/>
            <a:ln w="381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23568" name="Text Box 16"/>
          <p:cNvSpPr txBox="1">
            <a:spLocks noChangeArrowheads="1"/>
          </p:cNvSpPr>
          <p:nvPr/>
        </p:nvSpPr>
        <p:spPr bwMode="auto">
          <a:xfrm>
            <a:off x="4923368" y="5089526"/>
            <a:ext cx="74055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ja-JP" altLang="en-US">
                <a:latin typeface="Arial"/>
              </a:rPr>
              <a:t>‘</a:t>
            </a:r>
            <a:r>
              <a:rPr lang="en-US">
                <a:latin typeface="Gadget" charset="0"/>
              </a:rPr>
              <a:t>Best</a:t>
            </a:r>
            <a:r>
              <a:rPr lang="ja-JP" altLang="en-US">
                <a:latin typeface="Arial"/>
              </a:rPr>
              <a:t>’</a:t>
            </a:r>
            <a:endParaRPr lang="en-US">
              <a:latin typeface="Gadget" charset="0"/>
            </a:endParaRPr>
          </a:p>
        </p:txBody>
      </p:sp>
      <p:sp>
        <p:nvSpPr>
          <p:cNvPr id="23569" name="Line 17"/>
          <p:cNvSpPr>
            <a:spLocks noChangeShapeType="1"/>
          </p:cNvSpPr>
          <p:nvPr/>
        </p:nvSpPr>
        <p:spPr bwMode="auto">
          <a:xfrm rot="10588582">
            <a:off x="4368800" y="4737100"/>
            <a:ext cx="914400" cy="444500"/>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570" name="Text Box 18"/>
          <p:cNvSpPr txBox="1">
            <a:spLocks noChangeArrowheads="1"/>
          </p:cNvSpPr>
          <p:nvPr/>
        </p:nvSpPr>
        <p:spPr bwMode="auto">
          <a:xfrm>
            <a:off x="5431367" y="4267201"/>
            <a:ext cx="140972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DSDV+ETX</a:t>
            </a:r>
          </a:p>
        </p:txBody>
      </p:sp>
      <p:sp>
        <p:nvSpPr>
          <p:cNvPr id="23571" name="Line 19"/>
          <p:cNvSpPr>
            <a:spLocks noChangeShapeType="1"/>
          </p:cNvSpPr>
          <p:nvPr/>
        </p:nvSpPr>
        <p:spPr bwMode="auto">
          <a:xfrm rot="10588582">
            <a:off x="4262967" y="3825875"/>
            <a:ext cx="1422400" cy="533400"/>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572" name="Text Box 20"/>
          <p:cNvSpPr txBox="1">
            <a:spLocks noChangeArrowheads="1"/>
          </p:cNvSpPr>
          <p:nvPr/>
        </p:nvSpPr>
        <p:spPr bwMode="auto">
          <a:xfrm>
            <a:off x="2743200" y="1524001"/>
            <a:ext cx="198748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DSDV+hop-count</a:t>
            </a:r>
          </a:p>
        </p:txBody>
      </p:sp>
      <p:sp>
        <p:nvSpPr>
          <p:cNvPr id="23573" name="Line 21"/>
          <p:cNvSpPr>
            <a:spLocks noChangeShapeType="1"/>
          </p:cNvSpPr>
          <p:nvPr/>
        </p:nvSpPr>
        <p:spPr bwMode="auto">
          <a:xfrm rot="23192157">
            <a:off x="2550584" y="2174876"/>
            <a:ext cx="1725083" cy="1046163"/>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Tree>
    <p:extLst>
      <p:ext uri="{BB962C8B-B14F-4D97-AF65-F5344CB8AC3E}">
        <p14:creationId xmlns:p14="http://schemas.microsoft.com/office/powerpoint/2010/main" val="22649211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235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p:nvPr>
        </p:nvSpPr>
        <p:spPr>
          <a:xfrm>
            <a:off x="228600" y="0"/>
            <a:ext cx="12192000" cy="1143000"/>
          </a:xfrm>
        </p:spPr>
        <p:txBody>
          <a:bodyPr/>
          <a:lstStyle/>
          <a:p>
            <a:r>
              <a:rPr lang="en-US" dirty="0"/>
              <a:t>Per-pair DSDV throughputs</a:t>
            </a:r>
          </a:p>
        </p:txBody>
      </p:sp>
      <p:pic>
        <p:nvPicPr>
          <p:cNvPr id="11366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0800" y="676275"/>
            <a:ext cx="8568267" cy="610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265475751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0494" name="Picture 1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9634" y="693738"/>
            <a:ext cx="8555567" cy="6088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20482" name="Rectangle 2"/>
          <p:cNvSpPr>
            <a:spLocks noGrp="1" noChangeArrowheads="1"/>
          </p:cNvSpPr>
          <p:nvPr>
            <p:ph type="title"/>
          </p:nvPr>
        </p:nvSpPr>
        <p:spPr>
          <a:xfrm>
            <a:off x="990600" y="152400"/>
            <a:ext cx="10363200" cy="1143000"/>
          </a:xfrm>
        </p:spPr>
        <p:txBody>
          <a:bodyPr/>
          <a:lstStyle/>
          <a:p>
            <a:r>
              <a:rPr lang="en-US" sz="3600" dirty="0"/>
              <a:t>DSR with ETX</a:t>
            </a:r>
            <a:endParaRPr lang="en-US" dirty="0"/>
          </a:p>
        </p:txBody>
      </p:sp>
      <p:sp>
        <p:nvSpPr>
          <p:cNvPr id="20488" name="Text Box 8"/>
          <p:cNvSpPr txBox="1">
            <a:spLocks noChangeArrowheads="1"/>
          </p:cNvSpPr>
          <p:nvPr/>
        </p:nvSpPr>
        <p:spPr bwMode="auto">
          <a:xfrm>
            <a:off x="5486401" y="4556126"/>
            <a:ext cx="125576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DSR+ETX</a:t>
            </a:r>
          </a:p>
        </p:txBody>
      </p:sp>
      <p:sp>
        <p:nvSpPr>
          <p:cNvPr id="20489" name="Line 9"/>
          <p:cNvSpPr>
            <a:spLocks noChangeShapeType="1"/>
          </p:cNvSpPr>
          <p:nvPr/>
        </p:nvSpPr>
        <p:spPr bwMode="auto">
          <a:xfrm rot="10588582">
            <a:off x="4064000" y="4267200"/>
            <a:ext cx="1422400" cy="533400"/>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0490" name="Text Box 10"/>
          <p:cNvSpPr txBox="1">
            <a:spLocks noChangeArrowheads="1"/>
          </p:cNvSpPr>
          <p:nvPr/>
        </p:nvSpPr>
        <p:spPr bwMode="auto">
          <a:xfrm>
            <a:off x="5689601" y="5257801"/>
            <a:ext cx="74055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ja-JP" altLang="en-US">
                <a:latin typeface="Arial"/>
              </a:rPr>
              <a:t>‘</a:t>
            </a:r>
            <a:r>
              <a:rPr lang="en-US">
                <a:latin typeface="Gadget" charset="0"/>
              </a:rPr>
              <a:t>Best</a:t>
            </a:r>
            <a:r>
              <a:rPr lang="ja-JP" altLang="en-US">
                <a:latin typeface="Arial"/>
              </a:rPr>
              <a:t>’</a:t>
            </a:r>
            <a:endParaRPr lang="en-US">
              <a:latin typeface="Gadget" charset="0"/>
            </a:endParaRPr>
          </a:p>
        </p:txBody>
      </p:sp>
      <p:sp>
        <p:nvSpPr>
          <p:cNvPr id="20491" name="Line 11"/>
          <p:cNvSpPr>
            <a:spLocks noChangeShapeType="1"/>
          </p:cNvSpPr>
          <p:nvPr/>
        </p:nvSpPr>
        <p:spPr bwMode="auto">
          <a:xfrm rot="10588582">
            <a:off x="4309533" y="4953000"/>
            <a:ext cx="1422400" cy="533400"/>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0492" name="Text Box 12"/>
          <p:cNvSpPr txBox="1">
            <a:spLocks noChangeArrowheads="1"/>
          </p:cNvSpPr>
          <p:nvPr/>
        </p:nvSpPr>
        <p:spPr bwMode="auto">
          <a:xfrm>
            <a:off x="2705101" y="1524001"/>
            <a:ext cx="183351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DSR+hop-count</a:t>
            </a:r>
          </a:p>
        </p:txBody>
      </p:sp>
      <p:sp>
        <p:nvSpPr>
          <p:cNvPr id="20493" name="Line 13"/>
          <p:cNvSpPr>
            <a:spLocks noChangeShapeType="1"/>
          </p:cNvSpPr>
          <p:nvPr/>
        </p:nvSpPr>
        <p:spPr bwMode="auto">
          <a:xfrm rot="24027768">
            <a:off x="2201333" y="2416175"/>
            <a:ext cx="2336800" cy="1295400"/>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Tree>
    <p:extLst>
      <p:ext uri="{BB962C8B-B14F-4D97-AF65-F5344CB8AC3E}">
        <p14:creationId xmlns:p14="http://schemas.microsoft.com/office/powerpoint/2010/main" val="25964194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9467"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9634" y="693738"/>
            <a:ext cx="8555567" cy="6088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19458" name="Rectangle 2"/>
          <p:cNvSpPr>
            <a:spLocks noGrp="1" noChangeArrowheads="1"/>
          </p:cNvSpPr>
          <p:nvPr>
            <p:ph type="title"/>
          </p:nvPr>
        </p:nvSpPr>
        <p:spPr>
          <a:xfrm>
            <a:off x="812800" y="76200"/>
            <a:ext cx="10363200" cy="1143000"/>
          </a:xfrm>
        </p:spPr>
        <p:txBody>
          <a:bodyPr/>
          <a:lstStyle/>
          <a:p>
            <a:r>
              <a:rPr lang="en-US" sz="3600" dirty="0"/>
              <a:t>DSR with ETX (no TX feedback)</a:t>
            </a:r>
            <a:endParaRPr lang="en-US" dirty="0"/>
          </a:p>
        </p:txBody>
      </p:sp>
      <p:sp>
        <p:nvSpPr>
          <p:cNvPr id="19464" name="Text Box 8"/>
          <p:cNvSpPr txBox="1">
            <a:spLocks noChangeArrowheads="1"/>
          </p:cNvSpPr>
          <p:nvPr/>
        </p:nvSpPr>
        <p:spPr bwMode="auto">
          <a:xfrm>
            <a:off x="5486401" y="4191001"/>
            <a:ext cx="125576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DSR+ETX</a:t>
            </a:r>
          </a:p>
        </p:txBody>
      </p:sp>
      <p:sp>
        <p:nvSpPr>
          <p:cNvPr id="19465" name="Line 9"/>
          <p:cNvSpPr>
            <a:spLocks noChangeShapeType="1"/>
          </p:cNvSpPr>
          <p:nvPr/>
        </p:nvSpPr>
        <p:spPr bwMode="auto">
          <a:xfrm rot="10588582">
            <a:off x="4064000" y="3962400"/>
            <a:ext cx="1422400" cy="533400"/>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9468" name="Text Box 12"/>
          <p:cNvSpPr txBox="1">
            <a:spLocks noChangeArrowheads="1"/>
          </p:cNvSpPr>
          <p:nvPr/>
        </p:nvSpPr>
        <p:spPr bwMode="auto">
          <a:xfrm>
            <a:off x="5111752" y="4953001"/>
            <a:ext cx="74055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ja-JP" altLang="en-US">
                <a:latin typeface="Arial"/>
              </a:rPr>
              <a:t>‘</a:t>
            </a:r>
            <a:r>
              <a:rPr lang="en-US">
                <a:latin typeface="Gadget" charset="0"/>
              </a:rPr>
              <a:t>Best</a:t>
            </a:r>
            <a:r>
              <a:rPr lang="ja-JP" altLang="en-US">
                <a:latin typeface="Arial"/>
              </a:rPr>
              <a:t>’</a:t>
            </a:r>
            <a:endParaRPr lang="en-US">
              <a:latin typeface="Gadget" charset="0"/>
            </a:endParaRPr>
          </a:p>
        </p:txBody>
      </p:sp>
      <p:sp>
        <p:nvSpPr>
          <p:cNvPr id="19469" name="Line 13"/>
          <p:cNvSpPr>
            <a:spLocks noChangeShapeType="1"/>
          </p:cNvSpPr>
          <p:nvPr/>
        </p:nvSpPr>
        <p:spPr bwMode="auto">
          <a:xfrm rot="10588582">
            <a:off x="4364567" y="4506913"/>
            <a:ext cx="914400" cy="457200"/>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9470" name="Text Box 14"/>
          <p:cNvSpPr txBox="1">
            <a:spLocks noChangeArrowheads="1"/>
          </p:cNvSpPr>
          <p:nvPr/>
        </p:nvSpPr>
        <p:spPr bwMode="auto">
          <a:xfrm>
            <a:off x="2844801" y="1508126"/>
            <a:ext cx="183351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DSR+hop-count</a:t>
            </a:r>
          </a:p>
        </p:txBody>
      </p:sp>
      <p:sp>
        <p:nvSpPr>
          <p:cNvPr id="19471" name="Line 15"/>
          <p:cNvSpPr>
            <a:spLocks noChangeShapeType="1"/>
          </p:cNvSpPr>
          <p:nvPr/>
        </p:nvSpPr>
        <p:spPr bwMode="auto">
          <a:xfrm rot="24272999">
            <a:off x="2241550" y="2320925"/>
            <a:ext cx="2142067" cy="1214438"/>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Tree>
    <p:extLst>
      <p:ext uri="{BB962C8B-B14F-4D97-AF65-F5344CB8AC3E}">
        <p14:creationId xmlns:p14="http://schemas.microsoft.com/office/powerpoint/2010/main" val="18508126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p:nvPr>
        </p:nvSpPr>
        <p:spPr>
          <a:xfrm>
            <a:off x="838200" y="381000"/>
            <a:ext cx="10363200" cy="1143000"/>
          </a:xfrm>
        </p:spPr>
        <p:txBody>
          <a:bodyPr/>
          <a:lstStyle/>
          <a:p>
            <a:r>
              <a:rPr lang="en-US" dirty="0"/>
              <a:t>Some related work</a:t>
            </a:r>
          </a:p>
        </p:txBody>
      </p:sp>
      <p:sp>
        <p:nvSpPr>
          <p:cNvPr id="94211" name="Rectangle 3"/>
          <p:cNvSpPr>
            <a:spLocks noGrp="1" noChangeArrowheads="1"/>
          </p:cNvSpPr>
          <p:nvPr>
            <p:ph type="body" idx="1"/>
          </p:nvPr>
        </p:nvSpPr>
        <p:spPr>
          <a:xfrm>
            <a:off x="304800" y="1752600"/>
            <a:ext cx="11201400" cy="4953000"/>
          </a:xfrm>
        </p:spPr>
        <p:txBody>
          <a:bodyPr/>
          <a:lstStyle/>
          <a:p>
            <a:r>
              <a:rPr lang="en-US" sz="2400" dirty="0"/>
              <a:t>Threshold-based </a:t>
            </a:r>
            <a:r>
              <a:rPr lang="en-US" sz="2400" dirty="0" smtClean="0"/>
              <a:t>techniques</a:t>
            </a:r>
          </a:p>
          <a:p>
            <a:pPr lvl="1"/>
            <a:r>
              <a:rPr lang="en-US" sz="2000" dirty="0" smtClean="0"/>
              <a:t>DARPA </a:t>
            </a:r>
            <a:r>
              <a:rPr lang="en-US" sz="2000" dirty="0" err="1"/>
              <a:t>PRNet</a:t>
            </a:r>
            <a:r>
              <a:rPr lang="en-US" sz="2000" dirty="0"/>
              <a:t>, 1970s–80s [Jubin87]: Minimum hop-count, ignore </a:t>
            </a:r>
            <a:r>
              <a:rPr lang="ja-JP" altLang="en-US" sz="2000" dirty="0">
                <a:latin typeface="Arial"/>
              </a:rPr>
              <a:t>‘</a:t>
            </a:r>
            <a:r>
              <a:rPr lang="en-US" sz="2000" dirty="0"/>
              <a:t>bad</a:t>
            </a:r>
            <a:r>
              <a:rPr lang="ja-JP" altLang="en-US" sz="2000" dirty="0">
                <a:latin typeface="Arial"/>
              </a:rPr>
              <a:t>’</a:t>
            </a:r>
            <a:r>
              <a:rPr lang="en-US" sz="2000" dirty="0"/>
              <a:t> links (delivery ratio </a:t>
            </a:r>
            <a:r>
              <a:rPr lang="en-US" sz="2000" b="1" dirty="0">
                <a:sym typeface="Symbol" charset="0"/>
              </a:rPr>
              <a:t></a:t>
            </a:r>
            <a:r>
              <a:rPr lang="en-US" sz="2000" dirty="0"/>
              <a:t>  5/8 in either direction)</a:t>
            </a:r>
          </a:p>
          <a:p>
            <a:pPr lvl="1"/>
            <a:r>
              <a:rPr lang="en-US" sz="2000" dirty="0"/>
              <a:t>Link handshaking [Lundgren02, Chin02]: Nodes exchange neighbor sets to filter out asymmetric links.</a:t>
            </a:r>
          </a:p>
          <a:p>
            <a:pPr lvl="1"/>
            <a:r>
              <a:rPr lang="en-US" sz="2000" dirty="0"/>
              <a:t>SNR-based approaches [Hu02]:  Mark  low-SNR links as </a:t>
            </a:r>
            <a:r>
              <a:rPr lang="ja-JP" altLang="en-US" sz="2000" dirty="0">
                <a:latin typeface="Arial"/>
              </a:rPr>
              <a:t>‘</a:t>
            </a:r>
            <a:r>
              <a:rPr lang="en-US" sz="2000" dirty="0"/>
              <a:t>bad</a:t>
            </a:r>
            <a:r>
              <a:rPr lang="ja-JP" altLang="en-US" sz="2000" dirty="0">
                <a:latin typeface="Arial"/>
              </a:rPr>
              <a:t>’</a:t>
            </a:r>
            <a:r>
              <a:rPr lang="en-US" sz="2000" dirty="0"/>
              <a:t>, and avoid them</a:t>
            </a:r>
          </a:p>
          <a:p>
            <a:r>
              <a:rPr lang="en-US" sz="2400" dirty="0"/>
              <a:t>Mote sensors </a:t>
            </a:r>
            <a:endParaRPr lang="en-US" sz="2400" dirty="0" smtClean="0"/>
          </a:p>
          <a:p>
            <a:pPr lvl="1"/>
            <a:r>
              <a:rPr lang="en-US" sz="2400" dirty="0" smtClean="0"/>
              <a:t>Product of link delivery ratios [</a:t>
            </a:r>
            <a:r>
              <a:rPr lang="en-US" sz="2400" dirty="0"/>
              <a:t>Yarvis02</a:t>
            </a:r>
            <a:r>
              <a:rPr lang="en-US" sz="2400" dirty="0" smtClean="0"/>
              <a:t>]</a:t>
            </a:r>
          </a:p>
          <a:p>
            <a:pPr lvl="1"/>
            <a:r>
              <a:rPr lang="en-US" sz="2400" dirty="0" smtClean="0"/>
              <a:t>Woo and Culler: Similar proposal to ETX for sensor networks (~concurrent)</a:t>
            </a:r>
            <a:endParaRPr lang="en-US" sz="2400" dirty="0"/>
          </a:p>
        </p:txBody>
      </p:sp>
    </p:spTree>
    <p:extLst>
      <p:ext uri="{BB962C8B-B14F-4D97-AF65-F5344CB8AC3E}">
        <p14:creationId xmlns:p14="http://schemas.microsoft.com/office/powerpoint/2010/main" val="1586335767"/>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t>Summary</a:t>
            </a:r>
          </a:p>
        </p:txBody>
      </p:sp>
      <p:sp>
        <p:nvSpPr>
          <p:cNvPr id="15363" name="Rectangle 3"/>
          <p:cNvSpPr>
            <a:spLocks noGrp="1" noChangeArrowheads="1"/>
          </p:cNvSpPr>
          <p:nvPr>
            <p:ph type="body" idx="1"/>
          </p:nvPr>
        </p:nvSpPr>
        <p:spPr/>
        <p:txBody>
          <a:bodyPr/>
          <a:lstStyle/>
          <a:p>
            <a:pPr>
              <a:lnSpc>
                <a:spcPct val="90000"/>
              </a:lnSpc>
            </a:pPr>
            <a:r>
              <a:rPr lang="en-US" sz="2400" dirty="0"/>
              <a:t>ETX is a new route metric for multi-hop wireless networks</a:t>
            </a:r>
          </a:p>
          <a:p>
            <a:pPr>
              <a:lnSpc>
                <a:spcPct val="90000"/>
              </a:lnSpc>
            </a:pPr>
            <a:r>
              <a:rPr lang="en-US" sz="2400" dirty="0"/>
              <a:t>ETX accounts for </a:t>
            </a:r>
          </a:p>
          <a:p>
            <a:pPr lvl="1">
              <a:lnSpc>
                <a:spcPct val="90000"/>
              </a:lnSpc>
            </a:pPr>
            <a:r>
              <a:rPr lang="en-US" sz="2400" dirty="0"/>
              <a:t>Throughput reduction of extra hops</a:t>
            </a:r>
          </a:p>
          <a:p>
            <a:pPr lvl="1">
              <a:lnSpc>
                <a:spcPct val="90000"/>
              </a:lnSpc>
            </a:pPr>
            <a:r>
              <a:rPr lang="en-US" sz="2400" dirty="0" err="1"/>
              <a:t>Lossy</a:t>
            </a:r>
            <a:r>
              <a:rPr lang="en-US" sz="2400" dirty="0"/>
              <a:t> and asymmetric links</a:t>
            </a:r>
          </a:p>
          <a:p>
            <a:pPr lvl="1">
              <a:lnSpc>
                <a:spcPct val="90000"/>
              </a:lnSpc>
            </a:pPr>
            <a:r>
              <a:rPr lang="en-US" sz="2400" dirty="0"/>
              <a:t>Link-layer acknowledgements</a:t>
            </a:r>
          </a:p>
          <a:p>
            <a:pPr>
              <a:lnSpc>
                <a:spcPct val="90000"/>
              </a:lnSpc>
            </a:pPr>
            <a:r>
              <a:rPr lang="en-US" sz="2400" dirty="0"/>
              <a:t>ETX finds better routes!</a:t>
            </a:r>
          </a:p>
          <a:p>
            <a:pPr lvl="1">
              <a:lnSpc>
                <a:spcPct val="90000"/>
              </a:lnSpc>
            </a:pPr>
            <a:endParaRPr lang="en-US" dirty="0"/>
          </a:p>
        </p:txBody>
      </p:sp>
    </p:spTree>
    <p:extLst>
      <p:ext uri="{BB962C8B-B14F-4D97-AF65-F5344CB8AC3E}">
        <p14:creationId xmlns:p14="http://schemas.microsoft.com/office/powerpoint/2010/main" val="2978835731"/>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 longer range (city-scale)</a:t>
            </a:r>
            <a:endParaRPr lang="en-US" dirty="0"/>
          </a:p>
        </p:txBody>
      </p:sp>
      <p:cxnSp>
        <p:nvCxnSpPr>
          <p:cNvPr id="4" name="Straight Connector 3"/>
          <p:cNvCxnSpPr/>
          <p:nvPr/>
        </p:nvCxnSpPr>
        <p:spPr>
          <a:xfrm flipH="1">
            <a:off x="3276600" y="3886200"/>
            <a:ext cx="1905000" cy="1752600"/>
          </a:xfrm>
          <a:prstGeom prst="line">
            <a:avLst/>
          </a:prstGeom>
          <a:ln>
            <a:solidFill>
              <a:srgbClr val="8000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5" name="TextBox 4"/>
          <p:cNvSpPr txBox="1"/>
          <p:nvPr/>
        </p:nvSpPr>
        <p:spPr>
          <a:xfrm>
            <a:off x="2590800" y="5638800"/>
            <a:ext cx="3112072" cy="400110"/>
          </a:xfrm>
          <a:prstGeom prst="rect">
            <a:avLst/>
          </a:prstGeom>
          <a:noFill/>
        </p:spPr>
        <p:txBody>
          <a:bodyPr wrap="none" rtlCol="0">
            <a:spAutoFit/>
          </a:bodyPr>
          <a:lstStyle/>
          <a:p>
            <a:r>
              <a:rPr lang="en-US" sz="2000" i="1" dirty="0" smtClean="0">
                <a:solidFill>
                  <a:srgbClr val="800000"/>
                </a:solidFill>
              </a:rPr>
              <a:t>Device-to-gateway range</a:t>
            </a:r>
            <a:endParaRPr lang="en-US" sz="2000" i="1" dirty="0">
              <a:solidFill>
                <a:srgbClr val="800000"/>
              </a:solidFill>
            </a:endParaRPr>
          </a:p>
        </p:txBody>
      </p:sp>
      <p:sp>
        <p:nvSpPr>
          <p:cNvPr id="6" name="TextBox 5"/>
          <p:cNvSpPr txBox="1"/>
          <p:nvPr/>
        </p:nvSpPr>
        <p:spPr>
          <a:xfrm>
            <a:off x="4267200" y="3745468"/>
            <a:ext cx="836362" cy="369332"/>
          </a:xfrm>
          <a:prstGeom prst="rect">
            <a:avLst/>
          </a:prstGeom>
          <a:noFill/>
        </p:spPr>
        <p:txBody>
          <a:bodyPr wrap="none" rtlCol="0">
            <a:spAutoFit/>
          </a:bodyPr>
          <a:lstStyle/>
          <a:p>
            <a:r>
              <a:rPr lang="en-US" dirty="0" smtClean="0">
                <a:solidFill>
                  <a:srgbClr val="800000"/>
                </a:solidFill>
              </a:rPr>
              <a:t>inches</a:t>
            </a:r>
            <a:endParaRPr lang="en-US" dirty="0">
              <a:solidFill>
                <a:srgbClr val="800000"/>
              </a:solidFill>
            </a:endParaRPr>
          </a:p>
        </p:txBody>
      </p:sp>
      <p:sp>
        <p:nvSpPr>
          <p:cNvPr id="7" name="TextBox 6"/>
          <p:cNvSpPr txBox="1"/>
          <p:nvPr/>
        </p:nvSpPr>
        <p:spPr>
          <a:xfrm>
            <a:off x="4724400" y="4114800"/>
            <a:ext cx="1329699" cy="369332"/>
          </a:xfrm>
          <a:prstGeom prst="rect">
            <a:avLst/>
          </a:prstGeom>
          <a:noFill/>
        </p:spPr>
        <p:txBody>
          <a:bodyPr wrap="none" rtlCol="0">
            <a:spAutoFit/>
          </a:bodyPr>
          <a:lstStyle/>
          <a:p>
            <a:r>
              <a:rPr lang="en-US" dirty="0">
                <a:solidFill>
                  <a:srgbClr val="800000"/>
                </a:solidFill>
              </a:rPr>
              <a:t>b</a:t>
            </a:r>
            <a:r>
              <a:rPr lang="en-US" dirty="0" smtClean="0">
                <a:solidFill>
                  <a:srgbClr val="800000"/>
                </a:solidFill>
              </a:rPr>
              <a:t>ody/room</a:t>
            </a:r>
            <a:endParaRPr lang="en-US" dirty="0">
              <a:solidFill>
                <a:srgbClr val="800000"/>
              </a:solidFill>
            </a:endParaRPr>
          </a:p>
        </p:txBody>
      </p:sp>
      <p:sp>
        <p:nvSpPr>
          <p:cNvPr id="8" name="TextBox 7"/>
          <p:cNvSpPr txBox="1"/>
          <p:nvPr/>
        </p:nvSpPr>
        <p:spPr>
          <a:xfrm>
            <a:off x="3886200" y="4876800"/>
            <a:ext cx="1045554" cy="646331"/>
          </a:xfrm>
          <a:prstGeom prst="rect">
            <a:avLst/>
          </a:prstGeom>
          <a:noFill/>
        </p:spPr>
        <p:txBody>
          <a:bodyPr wrap="none" rtlCol="0">
            <a:spAutoFit/>
          </a:bodyPr>
          <a:lstStyle/>
          <a:p>
            <a:r>
              <a:rPr lang="en-US" dirty="0" smtClean="0">
                <a:solidFill>
                  <a:srgbClr val="800000"/>
                </a:solidFill>
              </a:rPr>
              <a:t>factory/</a:t>
            </a:r>
            <a:br>
              <a:rPr lang="en-US" dirty="0" smtClean="0">
                <a:solidFill>
                  <a:srgbClr val="800000"/>
                </a:solidFill>
              </a:rPr>
            </a:br>
            <a:r>
              <a:rPr lang="en-US" dirty="0" smtClean="0">
                <a:solidFill>
                  <a:srgbClr val="800000"/>
                </a:solidFill>
              </a:rPr>
              <a:t>campus</a:t>
            </a:r>
            <a:endParaRPr lang="en-US" dirty="0">
              <a:solidFill>
                <a:srgbClr val="800000"/>
              </a:solidFill>
            </a:endParaRPr>
          </a:p>
        </p:txBody>
      </p:sp>
      <p:sp>
        <p:nvSpPr>
          <p:cNvPr id="9" name="TextBox 8"/>
          <p:cNvSpPr txBox="1"/>
          <p:nvPr/>
        </p:nvSpPr>
        <p:spPr>
          <a:xfrm>
            <a:off x="3429000" y="4355068"/>
            <a:ext cx="1009711" cy="369332"/>
          </a:xfrm>
          <a:prstGeom prst="rect">
            <a:avLst/>
          </a:prstGeom>
          <a:noFill/>
        </p:spPr>
        <p:txBody>
          <a:bodyPr wrap="none" rtlCol="0">
            <a:spAutoFit/>
          </a:bodyPr>
          <a:lstStyle/>
          <a:p>
            <a:r>
              <a:rPr lang="en-US" dirty="0" smtClean="0">
                <a:solidFill>
                  <a:srgbClr val="800000"/>
                </a:solidFill>
              </a:rPr>
              <a:t>building</a:t>
            </a:r>
            <a:endParaRPr lang="en-US" dirty="0">
              <a:solidFill>
                <a:srgbClr val="800000"/>
              </a:solidFill>
            </a:endParaRPr>
          </a:p>
        </p:txBody>
      </p:sp>
      <p:sp>
        <p:nvSpPr>
          <p:cNvPr id="10" name="TextBox 9"/>
          <p:cNvSpPr txBox="1"/>
          <p:nvPr/>
        </p:nvSpPr>
        <p:spPr>
          <a:xfrm>
            <a:off x="2743200" y="5257800"/>
            <a:ext cx="729512" cy="369332"/>
          </a:xfrm>
          <a:prstGeom prst="rect">
            <a:avLst/>
          </a:prstGeom>
          <a:noFill/>
        </p:spPr>
        <p:txBody>
          <a:bodyPr wrap="none" rtlCol="0">
            <a:spAutoFit/>
          </a:bodyPr>
          <a:lstStyle/>
          <a:p>
            <a:r>
              <a:rPr lang="en-US" dirty="0">
                <a:solidFill>
                  <a:srgbClr val="800000"/>
                </a:solidFill>
              </a:rPr>
              <a:t>m</a:t>
            </a:r>
            <a:r>
              <a:rPr lang="en-US" dirty="0" smtClean="0">
                <a:solidFill>
                  <a:srgbClr val="800000"/>
                </a:solidFill>
              </a:rPr>
              <a:t>iles</a:t>
            </a:r>
            <a:endParaRPr lang="en-US" dirty="0">
              <a:solidFill>
                <a:srgbClr val="800000"/>
              </a:solidFill>
            </a:endParaRPr>
          </a:p>
        </p:txBody>
      </p:sp>
      <p:grpSp>
        <p:nvGrpSpPr>
          <p:cNvPr id="11" name="Group 10"/>
          <p:cNvGrpSpPr/>
          <p:nvPr/>
        </p:nvGrpSpPr>
        <p:grpSpPr>
          <a:xfrm>
            <a:off x="5181600" y="2895600"/>
            <a:ext cx="6860416" cy="1390710"/>
            <a:chOff x="5181600" y="2895600"/>
            <a:chExt cx="6860416" cy="1390710"/>
          </a:xfrm>
        </p:grpSpPr>
        <p:grpSp>
          <p:nvGrpSpPr>
            <p:cNvPr id="12" name="Group 11"/>
            <p:cNvGrpSpPr/>
            <p:nvPr/>
          </p:nvGrpSpPr>
          <p:grpSpPr>
            <a:xfrm>
              <a:off x="5181600" y="3886200"/>
              <a:ext cx="6860416" cy="400110"/>
              <a:chOff x="5181600" y="3886200"/>
              <a:chExt cx="6860416" cy="400110"/>
            </a:xfrm>
          </p:grpSpPr>
          <p:cxnSp>
            <p:nvCxnSpPr>
              <p:cNvPr id="16" name="Straight Connector 15"/>
              <p:cNvCxnSpPr/>
              <p:nvPr/>
            </p:nvCxnSpPr>
            <p:spPr>
              <a:xfrm>
                <a:off x="5181600" y="3886200"/>
                <a:ext cx="2743200" cy="0"/>
              </a:xfrm>
              <a:prstGeom prst="line">
                <a:avLst/>
              </a:prstGeom>
              <a:ln>
                <a:solidFill>
                  <a:srgbClr val="0080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7772400" y="3886200"/>
                <a:ext cx="4269616" cy="400110"/>
              </a:xfrm>
              <a:prstGeom prst="rect">
                <a:avLst/>
              </a:prstGeom>
              <a:noFill/>
            </p:spPr>
            <p:txBody>
              <a:bodyPr wrap="none" rtlCol="0">
                <a:spAutoFit/>
              </a:bodyPr>
              <a:lstStyle/>
              <a:p>
                <a:r>
                  <a:rPr lang="en-US" sz="2000" i="1" dirty="0" smtClean="0">
                    <a:solidFill>
                      <a:srgbClr val="008000"/>
                    </a:solidFill>
                  </a:rPr>
                  <a:t>Battery life (low-power operation)</a:t>
                </a:r>
                <a:endParaRPr lang="en-US" sz="2000" i="1" dirty="0">
                  <a:solidFill>
                    <a:srgbClr val="008000"/>
                  </a:solidFill>
                </a:endParaRPr>
              </a:p>
            </p:txBody>
          </p:sp>
        </p:grpSp>
        <p:grpSp>
          <p:nvGrpSpPr>
            <p:cNvPr id="13" name="Group 12"/>
            <p:cNvGrpSpPr/>
            <p:nvPr/>
          </p:nvGrpSpPr>
          <p:grpSpPr>
            <a:xfrm>
              <a:off x="5486401" y="2895600"/>
              <a:ext cx="2502931" cy="1066799"/>
              <a:chOff x="5486401" y="2895600"/>
              <a:chExt cx="2502931" cy="1066799"/>
            </a:xfrm>
          </p:grpSpPr>
          <p:sp>
            <p:nvSpPr>
              <p:cNvPr id="14" name="TextBox 13"/>
              <p:cNvSpPr txBox="1"/>
              <p:nvPr/>
            </p:nvSpPr>
            <p:spPr>
              <a:xfrm rot="16200000">
                <a:off x="5299097" y="3405764"/>
                <a:ext cx="743939" cy="369332"/>
              </a:xfrm>
              <a:prstGeom prst="rect">
                <a:avLst/>
              </a:prstGeom>
              <a:noFill/>
            </p:spPr>
            <p:txBody>
              <a:bodyPr wrap="none" rtlCol="0">
                <a:spAutoFit/>
              </a:bodyPr>
              <a:lstStyle/>
              <a:p>
                <a:r>
                  <a:rPr lang="en-US" dirty="0" smtClean="0">
                    <a:solidFill>
                      <a:srgbClr val="008000"/>
                    </a:solidFill>
                  </a:rPr>
                  <a:t>hours</a:t>
                </a:r>
                <a:endParaRPr lang="en-US" dirty="0">
                  <a:solidFill>
                    <a:srgbClr val="008000"/>
                  </a:solidFill>
                </a:endParaRPr>
              </a:p>
            </p:txBody>
          </p:sp>
          <p:sp>
            <p:nvSpPr>
              <p:cNvPr id="15" name="TextBox 14"/>
              <p:cNvSpPr txBox="1"/>
              <p:nvPr/>
            </p:nvSpPr>
            <p:spPr>
              <a:xfrm rot="16200000">
                <a:off x="7284425" y="3231175"/>
                <a:ext cx="1040482" cy="369332"/>
              </a:xfrm>
              <a:prstGeom prst="rect">
                <a:avLst/>
              </a:prstGeom>
              <a:noFill/>
            </p:spPr>
            <p:txBody>
              <a:bodyPr wrap="none" rtlCol="0">
                <a:spAutoFit/>
              </a:bodyPr>
              <a:lstStyle/>
              <a:p>
                <a:r>
                  <a:rPr lang="en-US" dirty="0" smtClean="0">
                    <a:solidFill>
                      <a:srgbClr val="008000"/>
                    </a:solidFill>
                  </a:rPr>
                  <a:t>20 years</a:t>
                </a:r>
                <a:endParaRPr lang="en-US" dirty="0">
                  <a:solidFill>
                    <a:srgbClr val="008000"/>
                  </a:solidFill>
                </a:endParaRPr>
              </a:p>
            </p:txBody>
          </p:sp>
        </p:grpSp>
      </p:grpSp>
      <p:grpSp>
        <p:nvGrpSpPr>
          <p:cNvPr id="18" name="Group 17"/>
          <p:cNvGrpSpPr/>
          <p:nvPr/>
        </p:nvGrpSpPr>
        <p:grpSpPr>
          <a:xfrm>
            <a:off x="3505200" y="1447800"/>
            <a:ext cx="5571951" cy="2438400"/>
            <a:chOff x="3505200" y="1447800"/>
            <a:chExt cx="5571951" cy="2438400"/>
          </a:xfrm>
        </p:grpSpPr>
        <p:cxnSp>
          <p:nvCxnSpPr>
            <p:cNvPr id="19" name="Straight Connector 18"/>
            <p:cNvCxnSpPr/>
            <p:nvPr/>
          </p:nvCxnSpPr>
          <p:spPr>
            <a:xfrm>
              <a:off x="5181600" y="1828800"/>
              <a:ext cx="0" cy="2057400"/>
            </a:xfrm>
            <a:prstGeom prst="line">
              <a:avLst/>
            </a:prstGeom>
            <a:ln>
              <a:solidFill>
                <a:srgbClr val="0000FF"/>
              </a:solidFill>
              <a:headEnd type="triangle"/>
              <a:tailEnd type="none"/>
            </a:ln>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5029200" y="1447800"/>
              <a:ext cx="4047951" cy="400110"/>
            </a:xfrm>
            <a:prstGeom prst="rect">
              <a:avLst/>
            </a:prstGeom>
            <a:noFill/>
          </p:spPr>
          <p:txBody>
            <a:bodyPr wrap="none" rtlCol="0">
              <a:spAutoFit/>
            </a:bodyPr>
            <a:lstStyle/>
            <a:p>
              <a:r>
                <a:rPr lang="en-US" sz="2000" i="1" dirty="0" smtClean="0">
                  <a:solidFill>
                    <a:srgbClr val="0000FF"/>
                  </a:solidFill>
                </a:rPr>
                <a:t>Device’s data rate (“duty cycle”)</a:t>
              </a:r>
              <a:endParaRPr lang="en-US" sz="2000" i="1" dirty="0">
                <a:solidFill>
                  <a:srgbClr val="0000FF"/>
                </a:solidFill>
              </a:endParaRPr>
            </a:p>
          </p:txBody>
        </p:sp>
        <p:sp>
          <p:nvSpPr>
            <p:cNvPr id="21" name="TextBox 20"/>
            <p:cNvSpPr txBox="1"/>
            <p:nvPr/>
          </p:nvSpPr>
          <p:spPr>
            <a:xfrm>
              <a:off x="3505200" y="1764268"/>
              <a:ext cx="1741094" cy="369332"/>
            </a:xfrm>
            <a:prstGeom prst="rect">
              <a:avLst/>
            </a:prstGeom>
            <a:noFill/>
          </p:spPr>
          <p:txBody>
            <a:bodyPr wrap="none" rtlCol="0">
              <a:spAutoFit/>
            </a:bodyPr>
            <a:lstStyle/>
            <a:p>
              <a:r>
                <a:rPr lang="en-US" dirty="0" err="1" smtClean="0">
                  <a:solidFill>
                    <a:srgbClr val="0000FF"/>
                  </a:solidFill>
                </a:rPr>
                <a:t>Gbytes</a:t>
              </a:r>
              <a:r>
                <a:rPr lang="en-US" dirty="0" smtClean="0">
                  <a:solidFill>
                    <a:srgbClr val="0000FF"/>
                  </a:solidFill>
                </a:rPr>
                <a:t> per day</a:t>
              </a:r>
              <a:endParaRPr lang="en-US" dirty="0">
                <a:solidFill>
                  <a:srgbClr val="0000FF"/>
                </a:solidFill>
              </a:endParaRPr>
            </a:p>
          </p:txBody>
        </p:sp>
        <p:sp>
          <p:nvSpPr>
            <p:cNvPr id="22" name="TextBox 21"/>
            <p:cNvSpPr txBox="1"/>
            <p:nvPr/>
          </p:nvSpPr>
          <p:spPr>
            <a:xfrm>
              <a:off x="3672811" y="3276600"/>
              <a:ext cx="1584989" cy="369332"/>
            </a:xfrm>
            <a:prstGeom prst="rect">
              <a:avLst/>
            </a:prstGeom>
            <a:noFill/>
          </p:spPr>
          <p:txBody>
            <a:bodyPr wrap="none" rtlCol="0">
              <a:spAutoFit/>
            </a:bodyPr>
            <a:lstStyle/>
            <a:p>
              <a:r>
                <a:rPr lang="en-US" dirty="0">
                  <a:solidFill>
                    <a:srgbClr val="0000FF"/>
                  </a:solidFill>
                </a:rPr>
                <a:t>b</a:t>
              </a:r>
              <a:r>
                <a:rPr lang="en-US" dirty="0" smtClean="0">
                  <a:solidFill>
                    <a:srgbClr val="0000FF"/>
                  </a:solidFill>
                </a:rPr>
                <a:t>ytes per day</a:t>
              </a:r>
              <a:endParaRPr lang="en-US" dirty="0">
                <a:solidFill>
                  <a:srgbClr val="0000FF"/>
                </a:solidFill>
              </a:endParaRPr>
            </a:p>
          </p:txBody>
        </p:sp>
      </p:grpSp>
      <p:sp>
        <p:nvSpPr>
          <p:cNvPr id="25" name="Oval 24"/>
          <p:cNvSpPr/>
          <p:nvPr/>
        </p:nvSpPr>
        <p:spPr>
          <a:xfrm rot="1911160">
            <a:off x="2048246" y="5086163"/>
            <a:ext cx="2514600" cy="971644"/>
          </a:xfrm>
          <a:prstGeom prst="ellipse">
            <a:avLst/>
          </a:prstGeom>
          <a:gradFill flip="none" rotWithShape="1">
            <a:gsLst>
              <a:gs pos="0">
                <a:schemeClr val="accent1">
                  <a:tint val="100000"/>
                  <a:shade val="85000"/>
                  <a:satMod val="100000"/>
                  <a:lumMod val="100000"/>
                  <a:alpha val="14000"/>
                </a:schemeClr>
              </a:gs>
              <a:gs pos="100000">
                <a:schemeClr val="accent1">
                  <a:tint val="90000"/>
                  <a:shade val="100000"/>
                  <a:satMod val="150000"/>
                  <a:lumMod val="100000"/>
                  <a:alpha val="14000"/>
                </a:schemeClr>
              </a:gs>
            </a:gsLst>
            <a:path path="circle">
              <a:fillToRect l="100000" t="100000" r="100000" b="10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6923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7"/>
                                        </p:tgtEl>
                                      </p:cBhvr>
                                    </p:animEffect>
                                    <p:set>
                                      <p:cBhvr>
                                        <p:cTn id="10" dur="1" fill="hold">
                                          <p:stCondLst>
                                            <p:cond delay="499"/>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grpId="0" nodeType="clickEffect">
                                  <p:stCondLst>
                                    <p:cond delay="0"/>
                                  </p:stCondLst>
                                  <p:childTnLst>
                                    <p:animEffect transition="out" filter="dissolve">
                                      <p:cBhvr>
                                        <p:cTn id="14" dur="500"/>
                                        <p:tgtEl>
                                          <p:spTgt spid="9"/>
                                        </p:tgtEl>
                                      </p:cBhvr>
                                    </p:animEffect>
                                    <p:set>
                                      <p:cBhvr>
                                        <p:cTn id="15" dur="1" fill="hold">
                                          <p:stCondLst>
                                            <p:cond delay="499"/>
                                          </p:stCondLst>
                                        </p:cTn>
                                        <p:tgtEl>
                                          <p:spTgt spid="9"/>
                                        </p:tgtEl>
                                        <p:attrNameLst>
                                          <p:attrName>style.visibility</p:attrName>
                                        </p:attrNameLst>
                                      </p:cBhvr>
                                      <p:to>
                                        <p:strVal val="hidden"/>
                                      </p:to>
                                    </p:set>
                                  </p:childTnLst>
                                </p:cTn>
                              </p:par>
                              <p:par>
                                <p:cTn id="16" presetID="9" presetClass="exit" presetSubtype="0" fill="hold" grpId="0" nodeType="withEffect">
                                  <p:stCondLst>
                                    <p:cond delay="0"/>
                                  </p:stCondLst>
                                  <p:childTnLst>
                                    <p:animEffect transition="out" filter="dissolv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dissolve">
                                      <p:cBhvr>
                                        <p:cTn id="2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2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65125"/>
            <a:ext cx="10744200" cy="1325563"/>
          </a:xfrm>
        </p:spPr>
        <p:txBody>
          <a:bodyPr/>
          <a:lstStyle/>
          <a:p>
            <a:r>
              <a:rPr lang="en-US" dirty="0" smtClean="0"/>
              <a:t>Extending range: mesh networks</a:t>
            </a:r>
            <a:endParaRPr lang="en-US" dirty="0"/>
          </a:p>
        </p:txBody>
      </p:sp>
      <p:grpSp>
        <p:nvGrpSpPr>
          <p:cNvPr id="10" name="Group 9"/>
          <p:cNvGrpSpPr/>
          <p:nvPr/>
        </p:nvGrpSpPr>
        <p:grpSpPr>
          <a:xfrm>
            <a:off x="228600" y="1447800"/>
            <a:ext cx="5906579" cy="4419600"/>
            <a:chOff x="228600" y="1447800"/>
            <a:chExt cx="5906579" cy="4419600"/>
          </a:xfrm>
        </p:grpSpPr>
        <p:sp>
          <p:nvSpPr>
            <p:cNvPr id="3" name="TextBox 2"/>
            <p:cNvSpPr txBox="1"/>
            <p:nvPr/>
          </p:nvSpPr>
          <p:spPr>
            <a:xfrm>
              <a:off x="533400" y="1447800"/>
              <a:ext cx="4751721" cy="461665"/>
            </a:xfrm>
            <a:prstGeom prst="rect">
              <a:avLst/>
            </a:prstGeom>
            <a:noFill/>
          </p:spPr>
          <p:txBody>
            <a:bodyPr wrap="none" rtlCol="0">
              <a:spAutoFit/>
            </a:bodyPr>
            <a:lstStyle/>
            <a:p>
              <a:r>
                <a:rPr lang="en-US" sz="2400" dirty="0" smtClean="0"/>
                <a:t>Late 90s, 2000s: Sensor networks</a:t>
              </a:r>
            </a:p>
          </p:txBody>
        </p:sp>
        <p:pic>
          <p:nvPicPr>
            <p:cNvPr id="5" name="Picture 4" descr="Screen Shot 2015-12-22 at 11.49.51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6600" y="1981200"/>
              <a:ext cx="2858579" cy="3886200"/>
            </a:xfrm>
            <a:prstGeom prst="rect">
              <a:avLst/>
            </a:prstGeom>
          </p:spPr>
        </p:pic>
        <p:pic>
          <p:nvPicPr>
            <p:cNvPr id="6" name="Picture 5" descr="Screen Shot 2015-12-22 at 11.52.19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981200"/>
              <a:ext cx="2895600" cy="3708034"/>
            </a:xfrm>
            <a:prstGeom prst="rect">
              <a:avLst/>
            </a:prstGeom>
          </p:spPr>
        </p:pic>
      </p:grpSp>
      <p:grpSp>
        <p:nvGrpSpPr>
          <p:cNvPr id="11" name="Group 10"/>
          <p:cNvGrpSpPr/>
          <p:nvPr/>
        </p:nvGrpSpPr>
        <p:grpSpPr>
          <a:xfrm>
            <a:off x="6477000" y="1447800"/>
            <a:ext cx="5684520" cy="4343400"/>
            <a:chOff x="6477000" y="1447800"/>
            <a:chExt cx="5684520" cy="4343400"/>
          </a:xfrm>
        </p:grpSpPr>
        <p:sp>
          <p:nvSpPr>
            <p:cNvPr id="7" name="TextBox 6"/>
            <p:cNvSpPr txBox="1"/>
            <p:nvPr/>
          </p:nvSpPr>
          <p:spPr>
            <a:xfrm>
              <a:off x="6781800" y="1447800"/>
              <a:ext cx="4889380" cy="461665"/>
            </a:xfrm>
            <a:prstGeom prst="rect">
              <a:avLst/>
            </a:prstGeom>
            <a:noFill/>
          </p:spPr>
          <p:txBody>
            <a:bodyPr wrap="none" rtlCol="0">
              <a:spAutoFit/>
            </a:bodyPr>
            <a:lstStyle/>
            <a:p>
              <a:r>
                <a:rPr lang="en-US" sz="2400" dirty="0" smtClean="0"/>
                <a:t>2000s: Mesh networks for Internet</a:t>
              </a:r>
            </a:p>
          </p:txBody>
        </p:sp>
        <p:pic>
          <p:nvPicPr>
            <p:cNvPr id="8" name="Picture 7" descr="Screen Shot 2015-12-22 at 11.54.44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7000" y="1981200"/>
              <a:ext cx="3077474" cy="3810000"/>
            </a:xfrm>
            <a:prstGeom prst="rect">
              <a:avLst/>
            </a:prstGeom>
          </p:spPr>
        </p:pic>
        <p:pic>
          <p:nvPicPr>
            <p:cNvPr id="9" name="Picture 8"/>
            <p:cNvPicPr>
              <a:picLocks noChangeAspect="1"/>
            </p:cNvPicPr>
            <p:nvPr/>
          </p:nvPicPr>
          <p:blipFill>
            <a:blip r:embed="rId5"/>
            <a:stretch>
              <a:fillRect/>
            </a:stretch>
          </p:blipFill>
          <p:spPr>
            <a:xfrm>
              <a:off x="9601200" y="2514600"/>
              <a:ext cx="2560320" cy="2133600"/>
            </a:xfrm>
            <a:prstGeom prst="rect">
              <a:avLst/>
            </a:prstGeom>
          </p:spPr>
        </p:pic>
      </p:grpSp>
    </p:spTree>
    <p:extLst>
      <p:ext uri="{BB962C8B-B14F-4D97-AF65-F5344CB8AC3E}">
        <p14:creationId xmlns:p14="http://schemas.microsoft.com/office/powerpoint/2010/main" val="119428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the internet is miles away</a:t>
            </a:r>
            <a:endParaRPr lang="en-US" dirty="0"/>
          </a:p>
        </p:txBody>
      </p:sp>
      <p:pic>
        <p:nvPicPr>
          <p:cNvPr id="4" name="Picture 5"/>
          <p:cNvPicPr>
            <a:picLocks noChangeAspect="1" noChangeArrowheads="1"/>
          </p:cNvPicPr>
          <p:nvPr/>
        </p:nvPicPr>
        <p:blipFill>
          <a:blip r:embed="rId2"/>
          <a:srcRect/>
          <a:stretch>
            <a:fillRect/>
          </a:stretch>
        </p:blipFill>
        <p:spPr bwMode="auto">
          <a:xfrm>
            <a:off x="7239000" y="3429000"/>
            <a:ext cx="3203863" cy="2209800"/>
          </a:xfrm>
          <a:prstGeom prst="rect">
            <a:avLst/>
          </a:prstGeom>
          <a:noFill/>
          <a:ln w="28575" cmpd="sng">
            <a:solidFill>
              <a:schemeClr val="tx1"/>
            </a:solidFill>
            <a:miter lim="800000"/>
            <a:headEnd/>
            <a:tailEnd/>
          </a:ln>
          <a:effectLst>
            <a:outerShdw blurRad="127000" dist="76199" dir="2700000" algn="ctr" rotWithShape="0">
              <a:schemeClr val="bg2">
                <a:alpha val="75000"/>
              </a:schemeClr>
            </a:outerShdw>
          </a:effectLst>
        </p:spPr>
      </p:pic>
      <p:pic>
        <p:nvPicPr>
          <p:cNvPr id="6" name="Picture 5" descr="cartel_arch.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371600"/>
            <a:ext cx="5715000" cy="4602799"/>
          </a:xfrm>
          <a:prstGeom prst="rect">
            <a:avLst/>
          </a:prstGeom>
        </p:spPr>
      </p:pic>
      <p:sp>
        <p:nvSpPr>
          <p:cNvPr id="7" name="TextBox 6"/>
          <p:cNvSpPr txBox="1"/>
          <p:nvPr/>
        </p:nvSpPr>
        <p:spPr>
          <a:xfrm>
            <a:off x="7086600" y="1431429"/>
            <a:ext cx="4960613" cy="1815882"/>
          </a:xfrm>
          <a:prstGeom prst="rect">
            <a:avLst/>
          </a:prstGeom>
          <a:noFill/>
        </p:spPr>
        <p:txBody>
          <a:bodyPr wrap="none" rtlCol="0">
            <a:spAutoFit/>
          </a:bodyPr>
          <a:lstStyle/>
          <a:p>
            <a:r>
              <a:rPr lang="en-US" sz="2800" dirty="0" smtClean="0"/>
              <a:t>Use mobile devices</a:t>
            </a:r>
          </a:p>
          <a:p>
            <a:r>
              <a:rPr lang="en-US" sz="2800" dirty="0" smtClean="0"/>
              <a:t>as </a:t>
            </a:r>
            <a:r>
              <a:rPr lang="en-US" sz="2800" b="1" dirty="0" smtClean="0"/>
              <a:t>data mules</a:t>
            </a:r>
          </a:p>
          <a:p>
            <a:r>
              <a:rPr lang="en-US" sz="2800" dirty="0" smtClean="0"/>
              <a:t>Trade-off: delay</a:t>
            </a:r>
          </a:p>
          <a:p>
            <a:r>
              <a:rPr lang="en-US" sz="2800" dirty="0" smtClean="0"/>
              <a:t>Delay-tolerant network (DTN)</a:t>
            </a:r>
            <a:endParaRPr lang="en-US" sz="2800" dirty="0"/>
          </a:p>
        </p:txBody>
      </p:sp>
      <p:sp>
        <p:nvSpPr>
          <p:cNvPr id="8" name="TextBox 7"/>
          <p:cNvSpPr txBox="1"/>
          <p:nvPr/>
        </p:nvSpPr>
        <p:spPr>
          <a:xfrm>
            <a:off x="3276600" y="6182380"/>
            <a:ext cx="5471520" cy="523220"/>
          </a:xfrm>
          <a:prstGeom prst="rect">
            <a:avLst/>
          </a:prstGeom>
          <a:noFill/>
        </p:spPr>
        <p:txBody>
          <a:bodyPr wrap="none" rtlCol="0">
            <a:spAutoFit/>
          </a:bodyPr>
          <a:lstStyle/>
          <a:p>
            <a:r>
              <a:rPr lang="en-US" sz="2800" dirty="0" smtClean="0"/>
              <a:t>Example we will study: </a:t>
            </a:r>
            <a:r>
              <a:rPr lang="en-US" sz="2800" dirty="0" err="1" smtClean="0"/>
              <a:t>Zebranet</a:t>
            </a:r>
            <a:endParaRPr lang="en-US" sz="2800" dirty="0"/>
          </a:p>
        </p:txBody>
      </p:sp>
    </p:spTree>
    <p:extLst>
      <p:ext uri="{BB962C8B-B14F-4D97-AF65-F5344CB8AC3E}">
        <p14:creationId xmlns:p14="http://schemas.microsoft.com/office/powerpoint/2010/main" val="3508912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if we want long range and low delay?</a:t>
            </a:r>
            <a:endParaRPr lang="en-US" dirty="0"/>
          </a:p>
        </p:txBody>
      </p:sp>
      <p:sp>
        <p:nvSpPr>
          <p:cNvPr id="3" name="TextBox 2"/>
          <p:cNvSpPr txBox="1"/>
          <p:nvPr/>
        </p:nvSpPr>
        <p:spPr>
          <a:xfrm>
            <a:off x="685800" y="1870769"/>
            <a:ext cx="9924512" cy="3970318"/>
          </a:xfrm>
          <a:prstGeom prst="rect">
            <a:avLst/>
          </a:prstGeom>
          <a:noFill/>
        </p:spPr>
        <p:txBody>
          <a:bodyPr wrap="none" rtlCol="0">
            <a:spAutoFit/>
          </a:bodyPr>
          <a:lstStyle/>
          <a:p>
            <a:r>
              <a:rPr lang="en-US" sz="2800" dirty="0" smtClean="0"/>
              <a:t>“Long-range </a:t>
            </a:r>
            <a:r>
              <a:rPr lang="en-US" sz="2800" dirty="0" err="1" smtClean="0"/>
              <a:t>IoT</a:t>
            </a:r>
            <a:r>
              <a:rPr lang="en-US" sz="2800" dirty="0" smtClean="0"/>
              <a:t> networks”</a:t>
            </a:r>
            <a:endParaRPr lang="en-US" sz="2800" dirty="0"/>
          </a:p>
          <a:p>
            <a:r>
              <a:rPr lang="en-US" sz="2800" dirty="0" smtClean="0"/>
              <a:t>Examples: </a:t>
            </a:r>
            <a:r>
              <a:rPr lang="en-US" sz="2800" dirty="0" err="1" smtClean="0"/>
              <a:t>Sigfox</a:t>
            </a:r>
            <a:r>
              <a:rPr lang="en-US" sz="2800" dirty="0" smtClean="0"/>
              <a:t>, </a:t>
            </a:r>
            <a:r>
              <a:rPr lang="en-US" sz="2800" dirty="0" err="1" smtClean="0"/>
              <a:t>LoRaWAN</a:t>
            </a:r>
            <a:r>
              <a:rPr lang="en-US" sz="2800" dirty="0" smtClean="0"/>
              <a:t>, cellular </a:t>
            </a:r>
            <a:r>
              <a:rPr lang="en-US" sz="2800" dirty="0" err="1" smtClean="0"/>
              <a:t>IoT</a:t>
            </a:r>
            <a:r>
              <a:rPr lang="en-US" sz="2800" dirty="0" smtClean="0"/>
              <a:t> proposals</a:t>
            </a:r>
            <a:br>
              <a:rPr lang="en-US" sz="2800" dirty="0" smtClean="0"/>
            </a:br>
            <a:r>
              <a:rPr lang="en-US" sz="2800" dirty="0" smtClean="0"/>
              <a:t>(narrowband LTE, etc.)</a:t>
            </a:r>
          </a:p>
          <a:p>
            <a:endParaRPr lang="en-US" sz="2800" dirty="0" smtClean="0"/>
          </a:p>
          <a:p>
            <a:r>
              <a:rPr lang="en-US" sz="2800" dirty="0" smtClean="0"/>
              <a:t>Low-power designs (months to years of battery life)</a:t>
            </a:r>
          </a:p>
          <a:p>
            <a:endParaRPr lang="en-US" sz="2800" dirty="0" smtClean="0"/>
          </a:p>
          <a:p>
            <a:r>
              <a:rPr lang="en-US" sz="2800" b="1" dirty="0" smtClean="0"/>
              <a:t>Low or ultra-low throughput </a:t>
            </a:r>
            <a:r>
              <a:rPr lang="en-US" sz="2800" dirty="0" smtClean="0"/>
              <a:t>(a few bytes per day</a:t>
            </a:r>
            <a:r>
              <a:rPr lang="en-US" sz="2800" dirty="0"/>
              <a:t> </a:t>
            </a:r>
            <a:r>
              <a:rPr lang="en-US" sz="2800" dirty="0" smtClean="0"/>
              <a:t>to</a:t>
            </a:r>
            <a:br>
              <a:rPr lang="en-US" sz="2800" dirty="0" smtClean="0"/>
            </a:br>
            <a:r>
              <a:rPr lang="en-US" sz="2800" dirty="0" smtClean="0"/>
              <a:t>achieve long-enough battery life at a rate of a few kbps)</a:t>
            </a:r>
            <a:endParaRPr lang="en-US" sz="2800" dirty="0"/>
          </a:p>
          <a:p>
            <a:r>
              <a:rPr lang="en-US" sz="2800" dirty="0" smtClean="0"/>
              <a:t>Networks like </a:t>
            </a:r>
            <a:r>
              <a:rPr lang="en-US" sz="2800" dirty="0" err="1" smtClean="0"/>
              <a:t>LoRaWAN</a:t>
            </a:r>
            <a:r>
              <a:rPr lang="en-US" sz="2800" dirty="0" smtClean="0"/>
              <a:t> also include localization capabilities</a:t>
            </a:r>
          </a:p>
        </p:txBody>
      </p:sp>
    </p:spTree>
    <p:extLst>
      <p:ext uri="{BB962C8B-B14F-4D97-AF65-F5344CB8AC3E}">
        <p14:creationId xmlns:p14="http://schemas.microsoft.com/office/powerpoint/2010/main" val="3813740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if we want long range and low delay</a:t>
            </a:r>
            <a:endParaRPr lang="en-US" dirty="0"/>
          </a:p>
        </p:txBody>
      </p:sp>
      <p:sp>
        <p:nvSpPr>
          <p:cNvPr id="3" name="TextBox 2"/>
          <p:cNvSpPr txBox="1"/>
          <p:nvPr/>
        </p:nvSpPr>
        <p:spPr>
          <a:xfrm>
            <a:off x="685800" y="1870769"/>
            <a:ext cx="9811600" cy="3108544"/>
          </a:xfrm>
          <a:prstGeom prst="rect">
            <a:avLst/>
          </a:prstGeom>
          <a:noFill/>
        </p:spPr>
        <p:txBody>
          <a:bodyPr wrap="none" rtlCol="0">
            <a:spAutoFit/>
          </a:bodyPr>
          <a:lstStyle/>
          <a:p>
            <a:r>
              <a:rPr lang="en-US" sz="2800" dirty="0" smtClean="0"/>
              <a:t>Second choice: Cellular (of course!)</a:t>
            </a:r>
            <a:endParaRPr lang="en-US" sz="2800" dirty="0"/>
          </a:p>
          <a:p>
            <a:r>
              <a:rPr lang="en-US" sz="2800" dirty="0" smtClean="0"/>
              <a:t>Examples: LTE/4G, 3G, etc.</a:t>
            </a:r>
          </a:p>
          <a:p>
            <a:endParaRPr lang="en-US" sz="2800" dirty="0" smtClean="0"/>
          </a:p>
          <a:p>
            <a:r>
              <a:rPr lang="en-US" sz="2800" dirty="0" smtClean="0"/>
              <a:t>High-power consumption, so only when power isn’t an issue</a:t>
            </a:r>
          </a:p>
          <a:p>
            <a:endParaRPr lang="en-US" sz="2800" dirty="0" smtClean="0"/>
          </a:p>
          <a:p>
            <a:r>
              <a:rPr lang="en-US" sz="2800" dirty="0" smtClean="0"/>
              <a:t>Delay still a concern for </a:t>
            </a:r>
            <a:r>
              <a:rPr lang="en-US" sz="2800" b="1" dirty="0" smtClean="0"/>
              <a:t>data-intensive, latency-sensitive</a:t>
            </a:r>
            <a:br>
              <a:rPr lang="en-US" sz="2800" b="1" dirty="0" smtClean="0"/>
            </a:br>
            <a:r>
              <a:rPr lang="en-US" sz="2800" b="1" dirty="0" smtClean="0"/>
              <a:t>applications</a:t>
            </a:r>
          </a:p>
        </p:txBody>
      </p:sp>
    </p:spTree>
    <p:extLst>
      <p:ext uri="{BB962C8B-B14F-4D97-AF65-F5344CB8AC3E}">
        <p14:creationId xmlns:p14="http://schemas.microsoft.com/office/powerpoint/2010/main" val="3496215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Continuous recognition apps</a:t>
            </a:r>
            <a:endParaRPr lang="en-US" dirty="0"/>
          </a:p>
        </p:txBody>
      </p:sp>
      <p:grpSp>
        <p:nvGrpSpPr>
          <p:cNvPr id="3" name="群組 17"/>
          <p:cNvGrpSpPr/>
          <p:nvPr/>
        </p:nvGrpSpPr>
        <p:grpSpPr>
          <a:xfrm>
            <a:off x="463440" y="4123226"/>
            <a:ext cx="5378560" cy="2532606"/>
            <a:chOff x="347580" y="4123226"/>
            <a:chExt cx="4033920" cy="2532606"/>
          </a:xfrm>
        </p:grpSpPr>
        <p:pic>
          <p:nvPicPr>
            <p:cNvPr id="4" name="Picture 2" descr="viewdle screenshot"/>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206" r="2199"/>
            <a:stretch/>
          </p:blipFill>
          <p:spPr bwMode="auto">
            <a:xfrm>
              <a:off x="347580" y="4123226"/>
              <a:ext cx="4033920" cy="2186739"/>
            </a:xfrm>
            <a:prstGeom prst="rect">
              <a:avLst/>
            </a:prstGeom>
            <a:noFill/>
            <a:extLst>
              <a:ext uri="{909E8E84-426E-40dd-AFC4-6F175D3DCCD1}">
                <a14:hiddenFill xmlns:a14="http://schemas.microsoft.com/office/drawing/2010/main">
                  <a:solidFill>
                    <a:srgbClr val="FFFFFF"/>
                  </a:solidFill>
                </a14:hiddenFill>
              </a:ext>
            </a:extLst>
          </p:spPr>
        </p:pic>
        <p:sp>
          <p:nvSpPr>
            <p:cNvPr id="5" name="文字方塊 6"/>
            <p:cNvSpPr txBox="1"/>
            <p:nvPr/>
          </p:nvSpPr>
          <p:spPr>
            <a:xfrm>
              <a:off x="1397000" y="6286500"/>
              <a:ext cx="1419687" cy="369332"/>
            </a:xfrm>
            <a:prstGeom prst="rect">
              <a:avLst/>
            </a:prstGeom>
            <a:noFill/>
          </p:spPr>
          <p:txBody>
            <a:bodyPr wrap="none" rtlCol="0">
              <a:spAutoFit/>
            </a:bodyPr>
            <a:lstStyle/>
            <a:p>
              <a:r>
                <a:rPr lang="en-US" altLang="zh-TW" b="1" dirty="0" smtClean="0">
                  <a:solidFill>
                    <a:schemeClr val="bg1"/>
                  </a:solidFill>
                  <a:latin typeface="Corbel" pitchFamily="34" charset="0"/>
                </a:rPr>
                <a:t>Face Recognition</a:t>
              </a:r>
              <a:endParaRPr lang="zh-TW" altLang="en-US" b="1" dirty="0">
                <a:solidFill>
                  <a:schemeClr val="bg1"/>
                </a:solidFill>
                <a:latin typeface="Corbel" pitchFamily="34" charset="0"/>
              </a:endParaRPr>
            </a:p>
          </p:txBody>
        </p:sp>
      </p:grpSp>
      <p:grpSp>
        <p:nvGrpSpPr>
          <p:cNvPr id="6" name="群組 16"/>
          <p:cNvGrpSpPr/>
          <p:nvPr/>
        </p:nvGrpSpPr>
        <p:grpSpPr>
          <a:xfrm>
            <a:off x="6451600" y="1342940"/>
            <a:ext cx="5050365" cy="2658592"/>
            <a:chOff x="4838700" y="1342940"/>
            <a:chExt cx="3787774" cy="2658592"/>
          </a:xfrm>
        </p:grpSpPr>
        <p:pic>
          <p:nvPicPr>
            <p:cNvPr id="7" name="Picture 6" descr="http://www.augmentedrealitytrends.com/wp-content/uploads/2013/07/IBM-Augmented-Reality-App.jpg"/>
            <p:cNvPicPr>
              <a:picLocks noChangeAspect="1" noChangeArrowheads="1"/>
            </p:cNvPicPr>
            <p:nvPr/>
          </p:nvPicPr>
          <p:blipFill>
            <a:blip r:embed="rId3" cstate="print"/>
            <a:srcRect b="18969"/>
            <a:stretch>
              <a:fillRect/>
            </a:stretch>
          </p:blipFill>
          <p:spPr bwMode="auto">
            <a:xfrm>
              <a:off x="4838700" y="1342940"/>
              <a:ext cx="3787774" cy="2301959"/>
            </a:xfrm>
            <a:prstGeom prst="rect">
              <a:avLst/>
            </a:prstGeom>
            <a:noFill/>
          </p:spPr>
        </p:pic>
        <p:sp>
          <p:nvSpPr>
            <p:cNvPr id="8" name="文字方塊 12"/>
            <p:cNvSpPr txBox="1"/>
            <p:nvPr/>
          </p:nvSpPr>
          <p:spPr>
            <a:xfrm>
              <a:off x="5334000" y="3632200"/>
              <a:ext cx="2334000" cy="369332"/>
            </a:xfrm>
            <a:prstGeom prst="rect">
              <a:avLst/>
            </a:prstGeom>
            <a:noFill/>
          </p:spPr>
          <p:txBody>
            <a:bodyPr wrap="none" rtlCol="0">
              <a:spAutoFit/>
            </a:bodyPr>
            <a:lstStyle/>
            <a:p>
              <a:r>
                <a:rPr lang="en-US" altLang="zh-TW" b="1" dirty="0" smtClean="0">
                  <a:solidFill>
                    <a:schemeClr val="bg1"/>
                  </a:solidFill>
                  <a:latin typeface="Corbel" pitchFamily="34" charset="0"/>
                </a:rPr>
                <a:t>Augmented Reality Shopping </a:t>
              </a:r>
              <a:endParaRPr lang="zh-TW" altLang="en-US" b="1" dirty="0">
                <a:solidFill>
                  <a:schemeClr val="bg1"/>
                </a:solidFill>
                <a:latin typeface="Corbel" pitchFamily="34" charset="0"/>
              </a:endParaRPr>
            </a:p>
          </p:txBody>
        </p:sp>
      </p:grpSp>
      <p:grpSp>
        <p:nvGrpSpPr>
          <p:cNvPr id="9" name="群組 18"/>
          <p:cNvGrpSpPr/>
          <p:nvPr/>
        </p:nvGrpSpPr>
        <p:grpSpPr>
          <a:xfrm>
            <a:off x="6519333" y="4082924"/>
            <a:ext cx="5221528" cy="2623708"/>
            <a:chOff x="4889500" y="4082924"/>
            <a:chExt cx="3916146" cy="2623708"/>
          </a:xfrm>
        </p:grpSpPr>
        <p:pic>
          <p:nvPicPr>
            <p:cNvPr id="10" name="Picture 18" descr="http://www.secretsofthefed.com/wp-content/uploads/2012/11/nokia_city_lens-625x373-c.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889500" y="4082924"/>
              <a:ext cx="3916146" cy="2276829"/>
            </a:xfrm>
            <a:prstGeom prst="rect">
              <a:avLst/>
            </a:prstGeom>
            <a:noFill/>
            <a:extLst>
              <a:ext uri="{909E8E84-426E-40dd-AFC4-6F175D3DCCD1}">
                <a14:hiddenFill xmlns:a14="http://schemas.microsoft.com/office/drawing/2010/main">
                  <a:solidFill>
                    <a:srgbClr val="FFFFFF"/>
                  </a:solidFill>
                </a14:hiddenFill>
              </a:ext>
            </a:extLst>
          </p:spPr>
        </p:pic>
        <p:sp>
          <p:nvSpPr>
            <p:cNvPr id="11" name="文字方塊 13"/>
            <p:cNvSpPr txBox="1"/>
            <p:nvPr/>
          </p:nvSpPr>
          <p:spPr>
            <a:xfrm>
              <a:off x="5322172" y="6337300"/>
              <a:ext cx="2461899" cy="369332"/>
            </a:xfrm>
            <a:prstGeom prst="rect">
              <a:avLst/>
            </a:prstGeom>
            <a:noFill/>
          </p:spPr>
          <p:txBody>
            <a:bodyPr wrap="none" rtlCol="0">
              <a:spAutoFit/>
            </a:bodyPr>
            <a:lstStyle/>
            <a:p>
              <a:r>
                <a:rPr lang="en-US" altLang="zh-TW" b="1" dirty="0" smtClean="0">
                  <a:solidFill>
                    <a:schemeClr val="bg1"/>
                  </a:solidFill>
                  <a:latin typeface="Corbel" pitchFamily="34" charset="0"/>
                </a:rPr>
                <a:t>Augmented Reality Tourist App</a:t>
              </a:r>
              <a:endParaRPr lang="zh-TW" altLang="en-US" b="1" dirty="0">
                <a:solidFill>
                  <a:schemeClr val="bg1"/>
                </a:solidFill>
                <a:latin typeface="Corbel" pitchFamily="34" charset="0"/>
              </a:endParaRPr>
            </a:p>
          </p:txBody>
        </p:sp>
      </p:grpSp>
      <p:grpSp>
        <p:nvGrpSpPr>
          <p:cNvPr id="12" name="群組 15"/>
          <p:cNvGrpSpPr/>
          <p:nvPr/>
        </p:nvGrpSpPr>
        <p:grpSpPr>
          <a:xfrm>
            <a:off x="406401" y="1371600"/>
            <a:ext cx="5408759" cy="2604533"/>
            <a:chOff x="304800" y="1371599"/>
            <a:chExt cx="4056569" cy="2604533"/>
          </a:xfrm>
        </p:grpSpPr>
        <p:pic>
          <p:nvPicPr>
            <p:cNvPr id="13" name="Picture 2" descr="Augmented reality in cars"/>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04800" y="1383866"/>
              <a:ext cx="4056569" cy="2237096"/>
            </a:xfrm>
            <a:prstGeom prst="rect">
              <a:avLst/>
            </a:prstGeom>
            <a:noFill/>
            <a:extLst>
              <a:ext uri="{909E8E84-426E-40dd-AFC4-6F175D3DCCD1}">
                <a14:hiddenFill xmlns:a14="http://schemas.microsoft.com/office/drawing/2010/main">
                  <a:solidFill>
                    <a:srgbClr val="FFFFFF"/>
                  </a:solidFill>
                </a14:hiddenFill>
              </a:ext>
            </a:extLst>
          </p:spPr>
        </p:pic>
        <p:sp>
          <p:nvSpPr>
            <p:cNvPr id="14" name="文字方塊 5"/>
            <p:cNvSpPr txBox="1"/>
            <p:nvPr/>
          </p:nvSpPr>
          <p:spPr>
            <a:xfrm>
              <a:off x="1549400" y="3606800"/>
              <a:ext cx="1417696" cy="369332"/>
            </a:xfrm>
            <a:prstGeom prst="rect">
              <a:avLst/>
            </a:prstGeom>
            <a:noFill/>
          </p:spPr>
          <p:txBody>
            <a:bodyPr wrap="none" rtlCol="0">
              <a:spAutoFit/>
            </a:bodyPr>
            <a:lstStyle/>
            <a:p>
              <a:r>
                <a:rPr lang="en-US" altLang="zh-TW" b="1" dirty="0" smtClean="0">
                  <a:solidFill>
                    <a:schemeClr val="bg1"/>
                  </a:solidFill>
                  <a:latin typeface="Corbel" pitchFamily="34" charset="0"/>
                </a:rPr>
                <a:t>Driver Assistance</a:t>
              </a:r>
              <a:endParaRPr lang="zh-TW" altLang="en-US" b="1" dirty="0">
                <a:solidFill>
                  <a:schemeClr val="bg1"/>
                </a:solidFill>
                <a:latin typeface="Corbel" pitchFamily="34" charset="0"/>
              </a:endParaRPr>
            </a:p>
          </p:txBody>
        </p:sp>
        <p:sp>
          <p:nvSpPr>
            <p:cNvPr id="15" name="文字方塊 14"/>
            <p:cNvSpPr txBox="1"/>
            <p:nvPr/>
          </p:nvSpPr>
          <p:spPr>
            <a:xfrm>
              <a:off x="1907622" y="1371599"/>
              <a:ext cx="766413" cy="461665"/>
            </a:xfrm>
            <a:prstGeom prst="rect">
              <a:avLst/>
            </a:prstGeom>
            <a:solidFill>
              <a:srgbClr val="000000">
                <a:alpha val="34902"/>
              </a:srgbClr>
            </a:solidFill>
          </p:spPr>
          <p:txBody>
            <a:bodyPr wrap="none" rtlCol="0">
              <a:spAutoFit/>
            </a:bodyPr>
            <a:lstStyle/>
            <a:p>
              <a:r>
                <a:rPr lang="en-US" altLang="zh-TW" sz="2400" b="1" dirty="0" smtClean="0">
                  <a:solidFill>
                    <a:schemeClr val="bg1"/>
                  </a:solidFill>
                  <a:effectLst>
                    <a:outerShdw blurRad="38100" dist="38100" dir="2700000" algn="tl">
                      <a:srgbClr val="000000">
                        <a:alpha val="43137"/>
                      </a:srgbClr>
                    </a:outerShdw>
                  </a:effectLst>
                  <a:latin typeface="Corbel" pitchFamily="34" charset="0"/>
                </a:rPr>
                <a:t>SLOW</a:t>
              </a:r>
              <a:endParaRPr lang="zh-TW" altLang="en-US" b="1" dirty="0">
                <a:solidFill>
                  <a:schemeClr val="bg1"/>
                </a:solidFill>
                <a:effectLst>
                  <a:outerShdw blurRad="38100" dist="38100" dir="2700000" algn="tl">
                    <a:srgbClr val="000000">
                      <a:alpha val="43137"/>
                    </a:srgbClr>
                  </a:outerShdw>
                </a:effectLst>
                <a:latin typeface="Corbel" pitchFamily="34" charset="0"/>
              </a:endParaRPr>
            </a:p>
          </p:txBody>
        </p:sp>
      </p:grpSp>
    </p:spTree>
    <p:extLst>
      <p:ext uri="{BB962C8B-B14F-4D97-AF65-F5344CB8AC3E}">
        <p14:creationId xmlns:p14="http://schemas.microsoft.com/office/powerpoint/2010/main" val="3656505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Glimpse: continuous real-time recognition</a:t>
            </a:r>
            <a:endParaRPr lang="en-US" dirty="0"/>
          </a:p>
        </p:txBody>
      </p:sp>
      <p:sp>
        <p:nvSpPr>
          <p:cNvPr id="3" name="Content Placeholder 9"/>
          <p:cNvSpPr txBox="1">
            <a:spLocks/>
          </p:cNvSpPr>
          <p:nvPr/>
        </p:nvSpPr>
        <p:spPr>
          <a:xfrm>
            <a:off x="812800" y="1869281"/>
            <a:ext cx="10617200" cy="4351338"/>
          </a:xfrm>
          <a:prstGeom prst="rect">
            <a:avLst/>
          </a:prstGeom>
        </p:spPr>
        <p:txBody>
          <a:bodyPr vert="horz" lIns="91440" tIns="45720" rIns="91440" bIns="45720" rtlCol="0">
            <a:normAutofit/>
          </a:bodyPr>
          <a:lstStyle/>
          <a:p>
            <a:pPr marL="171450" lvl="0" indent="-171450" defTabSz="685800">
              <a:lnSpc>
                <a:spcPct val="90000"/>
              </a:lnSpc>
              <a:spcBef>
                <a:spcPts val="750"/>
              </a:spcBef>
              <a:buFont typeface="Arial" panose="020B0604020202020204" pitchFamily="34" charset="0"/>
              <a:buChar char="•"/>
              <a:defRPr/>
            </a:pPr>
            <a:r>
              <a:rPr lang="en-US" sz="2800" dirty="0">
                <a:latin typeface="Trebuchet MS"/>
                <a:cs typeface="Trebuchet MS"/>
              </a:rPr>
              <a:t>Continuous, real-time object recognition on mobile </a:t>
            </a:r>
            <a:r>
              <a:rPr lang="en-US" sz="2800" dirty="0" smtClean="0">
                <a:latin typeface="Trebuchet MS"/>
                <a:cs typeface="Trebuchet MS"/>
              </a:rPr>
              <a:t>devices in </a:t>
            </a:r>
            <a:r>
              <a:rPr lang="en-US" sz="2800" dirty="0">
                <a:latin typeface="Trebuchet MS"/>
                <a:cs typeface="Trebuchet MS"/>
              </a:rPr>
              <a:t>a video stream</a:t>
            </a:r>
          </a:p>
          <a:p>
            <a:pPr marL="171450" indent="-171450" defTabSz="685800">
              <a:lnSpc>
                <a:spcPct val="90000"/>
              </a:lnSpc>
              <a:spcBef>
                <a:spcPts val="750"/>
              </a:spcBef>
              <a:buFont typeface="Arial" panose="020B0604020202020204" pitchFamily="34" charset="0"/>
              <a:buChar char="•"/>
            </a:pPr>
            <a:r>
              <a:rPr lang="en-US" altLang="zh-TW" sz="2800" dirty="0" smtClean="0">
                <a:latin typeface="Trebuchet MS"/>
                <a:cs typeface="Trebuchet MS"/>
              </a:rPr>
              <a:t>Continuously </a:t>
            </a:r>
            <a:r>
              <a:rPr lang="en-US" altLang="zh-TW" sz="2800" b="1" i="1" dirty="0" smtClean="0">
                <a:latin typeface="Trebuchet MS"/>
                <a:cs typeface="Trebuchet MS"/>
              </a:rPr>
              <a:t>identify</a:t>
            </a:r>
            <a:r>
              <a:rPr lang="en-US" altLang="zh-TW" sz="2800" dirty="0" smtClean="0">
                <a:latin typeface="Trebuchet MS"/>
                <a:cs typeface="Trebuchet MS"/>
              </a:rPr>
              <a:t> and </a:t>
            </a:r>
            <a:r>
              <a:rPr lang="en-US" altLang="zh-TW" sz="2800" b="1" i="1" dirty="0" smtClean="0">
                <a:latin typeface="Trebuchet MS"/>
                <a:cs typeface="Trebuchet MS"/>
              </a:rPr>
              <a:t>locate</a:t>
            </a:r>
            <a:r>
              <a:rPr lang="en-US" altLang="zh-TW" sz="2800" i="1" dirty="0" smtClean="0">
                <a:latin typeface="Trebuchet MS"/>
                <a:cs typeface="Trebuchet MS"/>
              </a:rPr>
              <a:t> </a:t>
            </a:r>
            <a:r>
              <a:rPr lang="en-US" altLang="zh-TW" sz="2800" dirty="0" smtClean="0">
                <a:latin typeface="Trebuchet MS"/>
                <a:cs typeface="Trebuchet MS"/>
              </a:rPr>
              <a:t>objects in each frame</a:t>
            </a:r>
          </a:p>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smtClean="0">
              <a:ln>
                <a:noFill/>
              </a:ln>
              <a:solidFill>
                <a:schemeClr val="tx1"/>
              </a:solidFill>
              <a:effectLst/>
              <a:uLnTx/>
              <a:uFillTx/>
              <a:latin typeface="Trebuchet MS"/>
              <a:cs typeface="Trebuchet MS"/>
            </a:endParaRPr>
          </a:p>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smtClean="0">
              <a:ln>
                <a:noFill/>
              </a:ln>
              <a:solidFill>
                <a:schemeClr val="tx1"/>
              </a:solidFill>
              <a:effectLst/>
              <a:uLnTx/>
              <a:uFillTx/>
              <a:latin typeface="Trebuchet MS"/>
              <a:cs typeface="Trebuchet MS"/>
            </a:endParaRPr>
          </a:p>
        </p:txBody>
      </p:sp>
      <p:pic>
        <p:nvPicPr>
          <p:cNvPr id="4" name="Picture 2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28842" y="3767836"/>
            <a:ext cx="2584703" cy="1453896"/>
          </a:xfrm>
          <a:prstGeom prst="rect">
            <a:avLst/>
          </a:prstGeom>
        </p:spPr>
      </p:pic>
      <p:pic>
        <p:nvPicPr>
          <p:cNvPr id="5" name="Picture 2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61527" y="3760614"/>
            <a:ext cx="2584704" cy="1453896"/>
          </a:xfrm>
          <a:prstGeom prst="rect">
            <a:avLst/>
          </a:prstGeom>
        </p:spPr>
      </p:pic>
      <p:pic>
        <p:nvPicPr>
          <p:cNvPr id="6" name="Picture 2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2624" y="3760614"/>
            <a:ext cx="2584704" cy="1453896"/>
          </a:xfrm>
          <a:prstGeom prst="rect">
            <a:avLst/>
          </a:prstGeom>
        </p:spPr>
      </p:pic>
      <p:sp>
        <p:nvSpPr>
          <p:cNvPr id="7" name="Right Arrow 30"/>
          <p:cNvSpPr/>
          <p:nvPr/>
        </p:nvSpPr>
        <p:spPr>
          <a:xfrm>
            <a:off x="2967329" y="4411728"/>
            <a:ext cx="294199" cy="15166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Right Arrow 38"/>
          <p:cNvSpPr/>
          <p:nvPr/>
        </p:nvSpPr>
        <p:spPr>
          <a:xfrm>
            <a:off x="5846231" y="4411728"/>
            <a:ext cx="294199" cy="15166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Right Arrow 39"/>
          <p:cNvSpPr/>
          <p:nvPr/>
        </p:nvSpPr>
        <p:spPr>
          <a:xfrm>
            <a:off x="8725134" y="4411728"/>
            <a:ext cx="294199" cy="15166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0" name="Picture 4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140429" y="3758211"/>
            <a:ext cx="2584704" cy="1453896"/>
          </a:xfrm>
          <a:prstGeom prst="rect">
            <a:avLst/>
          </a:prstGeom>
        </p:spPr>
      </p:pic>
      <p:sp>
        <p:nvSpPr>
          <p:cNvPr id="11" name="Rectangle 11"/>
          <p:cNvSpPr/>
          <p:nvPr/>
        </p:nvSpPr>
        <p:spPr>
          <a:xfrm>
            <a:off x="1570367" y="4320894"/>
            <a:ext cx="428871" cy="342900"/>
          </a:xfrm>
          <a:prstGeom prst="rect">
            <a:avLst/>
          </a:prstGeom>
          <a:noFill/>
          <a:ln w="381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2"/>
          <p:cNvSpPr/>
          <p:nvPr/>
        </p:nvSpPr>
        <p:spPr>
          <a:xfrm>
            <a:off x="4243010" y="4341763"/>
            <a:ext cx="428871" cy="342900"/>
          </a:xfrm>
          <a:prstGeom prst="rect">
            <a:avLst/>
          </a:prstGeom>
          <a:noFill/>
          <a:ln w="381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3"/>
          <p:cNvSpPr/>
          <p:nvPr/>
        </p:nvSpPr>
        <p:spPr>
          <a:xfrm>
            <a:off x="6786271" y="4344165"/>
            <a:ext cx="347045" cy="342900"/>
          </a:xfrm>
          <a:prstGeom prst="rect">
            <a:avLst/>
          </a:prstGeom>
          <a:noFill/>
          <a:ln w="381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4"/>
          <p:cNvSpPr/>
          <p:nvPr/>
        </p:nvSpPr>
        <p:spPr>
          <a:xfrm>
            <a:off x="5422873" y="4270875"/>
            <a:ext cx="428871" cy="342900"/>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5"/>
          <p:cNvSpPr/>
          <p:nvPr/>
        </p:nvSpPr>
        <p:spPr>
          <a:xfrm>
            <a:off x="8077074" y="4310049"/>
            <a:ext cx="428871" cy="342900"/>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7"/>
          <p:cNvSpPr/>
          <p:nvPr/>
        </p:nvSpPr>
        <p:spPr>
          <a:xfrm>
            <a:off x="10628339" y="4208623"/>
            <a:ext cx="428871" cy="342900"/>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8"/>
          <p:cNvSpPr txBox="1"/>
          <p:nvPr/>
        </p:nvSpPr>
        <p:spPr>
          <a:xfrm>
            <a:off x="1397975" y="4629937"/>
            <a:ext cx="694909" cy="369332"/>
          </a:xfrm>
          <a:prstGeom prst="rect">
            <a:avLst/>
          </a:prstGeom>
          <a:noFill/>
        </p:spPr>
        <p:txBody>
          <a:bodyPr wrap="none" rtlCol="0">
            <a:spAutoFit/>
          </a:bodyPr>
          <a:lstStyle/>
          <a:p>
            <a:r>
              <a:rPr lang="en-US" dirty="0" smtClean="0">
                <a:solidFill>
                  <a:schemeClr val="bg1"/>
                </a:solidFill>
              </a:rPr>
              <a:t>Alice</a:t>
            </a:r>
            <a:endParaRPr lang="en-US" dirty="0">
              <a:solidFill>
                <a:schemeClr val="bg1"/>
              </a:solidFill>
            </a:endParaRPr>
          </a:p>
        </p:txBody>
      </p:sp>
      <p:sp>
        <p:nvSpPr>
          <p:cNvPr id="18" name="TextBox 19"/>
          <p:cNvSpPr txBox="1"/>
          <p:nvPr/>
        </p:nvSpPr>
        <p:spPr>
          <a:xfrm>
            <a:off x="5170037" y="4580742"/>
            <a:ext cx="567771" cy="369332"/>
          </a:xfrm>
          <a:prstGeom prst="rect">
            <a:avLst/>
          </a:prstGeom>
          <a:noFill/>
        </p:spPr>
        <p:txBody>
          <a:bodyPr wrap="none" rtlCol="0">
            <a:spAutoFit/>
          </a:bodyPr>
          <a:lstStyle/>
          <a:p>
            <a:r>
              <a:rPr lang="en-US" dirty="0" smtClean="0">
                <a:solidFill>
                  <a:schemeClr val="bg1"/>
                </a:solidFill>
              </a:rPr>
              <a:t>Bob</a:t>
            </a:r>
            <a:endParaRPr lang="en-US" dirty="0">
              <a:solidFill>
                <a:schemeClr val="bg1"/>
              </a:solidFill>
            </a:endParaRPr>
          </a:p>
        </p:txBody>
      </p:sp>
      <p:sp>
        <p:nvSpPr>
          <p:cNvPr id="19" name="TextBox 20"/>
          <p:cNvSpPr txBox="1"/>
          <p:nvPr/>
        </p:nvSpPr>
        <p:spPr>
          <a:xfrm>
            <a:off x="4098995" y="4613775"/>
            <a:ext cx="694909" cy="369332"/>
          </a:xfrm>
          <a:prstGeom prst="rect">
            <a:avLst/>
          </a:prstGeom>
          <a:noFill/>
        </p:spPr>
        <p:txBody>
          <a:bodyPr wrap="none" rtlCol="0">
            <a:spAutoFit/>
          </a:bodyPr>
          <a:lstStyle/>
          <a:p>
            <a:r>
              <a:rPr lang="en-US" dirty="0" smtClean="0">
                <a:solidFill>
                  <a:schemeClr val="bg1"/>
                </a:solidFill>
              </a:rPr>
              <a:t>Alice</a:t>
            </a:r>
            <a:endParaRPr lang="en-US" dirty="0">
              <a:solidFill>
                <a:schemeClr val="bg1"/>
              </a:solidFill>
            </a:endParaRPr>
          </a:p>
        </p:txBody>
      </p:sp>
      <p:sp>
        <p:nvSpPr>
          <p:cNvPr id="20" name="TextBox 21"/>
          <p:cNvSpPr txBox="1"/>
          <p:nvPr/>
        </p:nvSpPr>
        <p:spPr>
          <a:xfrm>
            <a:off x="7928220" y="4613775"/>
            <a:ext cx="567771" cy="369332"/>
          </a:xfrm>
          <a:prstGeom prst="rect">
            <a:avLst/>
          </a:prstGeom>
          <a:noFill/>
        </p:spPr>
        <p:txBody>
          <a:bodyPr wrap="none" rtlCol="0">
            <a:spAutoFit/>
          </a:bodyPr>
          <a:lstStyle/>
          <a:p>
            <a:r>
              <a:rPr lang="en-US" dirty="0" smtClean="0">
                <a:solidFill>
                  <a:schemeClr val="bg1"/>
                </a:solidFill>
              </a:rPr>
              <a:t>Bob</a:t>
            </a:r>
            <a:endParaRPr lang="en-US" dirty="0">
              <a:solidFill>
                <a:schemeClr val="bg1"/>
              </a:solidFill>
            </a:endParaRPr>
          </a:p>
        </p:txBody>
      </p:sp>
      <p:sp>
        <p:nvSpPr>
          <p:cNvPr id="21" name="TextBox 23"/>
          <p:cNvSpPr txBox="1"/>
          <p:nvPr/>
        </p:nvSpPr>
        <p:spPr>
          <a:xfrm>
            <a:off x="10511601" y="4514492"/>
            <a:ext cx="567771" cy="369332"/>
          </a:xfrm>
          <a:prstGeom prst="rect">
            <a:avLst/>
          </a:prstGeom>
          <a:noFill/>
        </p:spPr>
        <p:txBody>
          <a:bodyPr wrap="none" rtlCol="0">
            <a:spAutoFit/>
          </a:bodyPr>
          <a:lstStyle/>
          <a:p>
            <a:r>
              <a:rPr lang="en-US" dirty="0" smtClean="0">
                <a:solidFill>
                  <a:schemeClr val="bg1"/>
                </a:solidFill>
              </a:rPr>
              <a:t>Bob</a:t>
            </a:r>
            <a:endParaRPr lang="en-US" dirty="0">
              <a:solidFill>
                <a:schemeClr val="bg1"/>
              </a:solidFill>
            </a:endParaRPr>
          </a:p>
        </p:txBody>
      </p:sp>
      <p:sp>
        <p:nvSpPr>
          <p:cNvPr id="22" name="TextBox 35"/>
          <p:cNvSpPr txBox="1"/>
          <p:nvPr/>
        </p:nvSpPr>
        <p:spPr>
          <a:xfrm>
            <a:off x="6608524" y="4633637"/>
            <a:ext cx="694909" cy="369332"/>
          </a:xfrm>
          <a:prstGeom prst="rect">
            <a:avLst/>
          </a:prstGeom>
          <a:noFill/>
        </p:spPr>
        <p:txBody>
          <a:bodyPr wrap="none" rtlCol="0">
            <a:spAutoFit/>
          </a:bodyPr>
          <a:lstStyle/>
          <a:p>
            <a:r>
              <a:rPr lang="en-US" dirty="0" smtClean="0">
                <a:solidFill>
                  <a:schemeClr val="bg1"/>
                </a:solidFill>
              </a:rPr>
              <a:t>Alice</a:t>
            </a:r>
            <a:endParaRPr lang="en-US" dirty="0">
              <a:solidFill>
                <a:schemeClr val="bg1"/>
              </a:solidFill>
            </a:endParaRPr>
          </a:p>
        </p:txBody>
      </p:sp>
      <p:sp>
        <p:nvSpPr>
          <p:cNvPr id="23" name="Rectangle 36"/>
          <p:cNvSpPr/>
          <p:nvPr/>
        </p:nvSpPr>
        <p:spPr>
          <a:xfrm>
            <a:off x="9068668" y="4246768"/>
            <a:ext cx="347045" cy="342900"/>
          </a:xfrm>
          <a:prstGeom prst="rect">
            <a:avLst/>
          </a:prstGeom>
          <a:noFill/>
          <a:ln w="381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37"/>
          <p:cNvSpPr txBox="1"/>
          <p:nvPr/>
        </p:nvSpPr>
        <p:spPr>
          <a:xfrm>
            <a:off x="8943575" y="4567758"/>
            <a:ext cx="694909" cy="369332"/>
          </a:xfrm>
          <a:prstGeom prst="rect">
            <a:avLst/>
          </a:prstGeom>
          <a:noFill/>
        </p:spPr>
        <p:txBody>
          <a:bodyPr wrap="none" rtlCol="0">
            <a:spAutoFit/>
          </a:bodyPr>
          <a:lstStyle/>
          <a:p>
            <a:r>
              <a:rPr lang="en-US" dirty="0" smtClean="0">
                <a:solidFill>
                  <a:schemeClr val="bg1"/>
                </a:solidFill>
              </a:rPr>
              <a:t>Alice</a:t>
            </a:r>
            <a:endParaRPr lang="en-US" dirty="0">
              <a:solidFill>
                <a:schemeClr val="bg1"/>
              </a:solidFill>
            </a:endParaRPr>
          </a:p>
        </p:txBody>
      </p:sp>
      <p:sp>
        <p:nvSpPr>
          <p:cNvPr id="25" name="TextBox 24"/>
          <p:cNvSpPr txBox="1"/>
          <p:nvPr/>
        </p:nvSpPr>
        <p:spPr>
          <a:xfrm>
            <a:off x="0" y="6169223"/>
            <a:ext cx="12192000" cy="369332"/>
          </a:xfrm>
          <a:prstGeom prst="rect">
            <a:avLst/>
          </a:prstGeom>
          <a:noFill/>
        </p:spPr>
        <p:txBody>
          <a:bodyPr wrap="square" rtlCol="0">
            <a:spAutoFit/>
          </a:bodyPr>
          <a:lstStyle/>
          <a:p>
            <a:pPr algn="ctr"/>
            <a:r>
              <a:rPr lang="en-US" dirty="0" smtClean="0"/>
              <a:t>We will study this paper </a:t>
            </a:r>
            <a:r>
              <a:rPr lang="en-US" dirty="0" smtClean="0"/>
              <a:t>later in the course</a:t>
            </a:r>
            <a:endParaRPr lang="en-US" dirty="0"/>
          </a:p>
        </p:txBody>
      </p:sp>
      <p:sp>
        <p:nvSpPr>
          <p:cNvPr id="26" name="TextBox 25"/>
          <p:cNvSpPr txBox="1"/>
          <p:nvPr/>
        </p:nvSpPr>
        <p:spPr>
          <a:xfrm>
            <a:off x="2362200" y="5486400"/>
            <a:ext cx="7749162" cy="369332"/>
          </a:xfrm>
          <a:prstGeom prst="rect">
            <a:avLst/>
          </a:prstGeom>
          <a:noFill/>
        </p:spPr>
        <p:txBody>
          <a:bodyPr wrap="none" rtlCol="0">
            <a:spAutoFit/>
          </a:bodyPr>
          <a:lstStyle/>
          <a:p>
            <a:r>
              <a:rPr lang="en-US" dirty="0" smtClean="0"/>
              <a:t>T. Chen, L. </a:t>
            </a:r>
            <a:r>
              <a:rPr lang="en-US" dirty="0" err="1" smtClean="0"/>
              <a:t>Ravindranath</a:t>
            </a:r>
            <a:r>
              <a:rPr lang="en-US" dirty="0" smtClean="0"/>
              <a:t>, S. Deng, P. </a:t>
            </a:r>
            <a:r>
              <a:rPr lang="en-US" dirty="0" err="1" smtClean="0"/>
              <a:t>Bahl</a:t>
            </a:r>
            <a:r>
              <a:rPr lang="en-US" dirty="0" smtClean="0"/>
              <a:t>, H. Balakrishnan, </a:t>
            </a:r>
            <a:r>
              <a:rPr lang="en-US" dirty="0" err="1" smtClean="0"/>
              <a:t>SenSys</a:t>
            </a:r>
            <a:r>
              <a:rPr lang="en-US" dirty="0" smtClean="0"/>
              <a:t> 2015</a:t>
            </a:r>
            <a:endParaRPr lang="en-US" dirty="0"/>
          </a:p>
        </p:txBody>
      </p:sp>
    </p:spTree>
    <p:extLst>
      <p:ext uri="{BB962C8B-B14F-4D97-AF65-F5344CB8AC3E}">
        <p14:creationId xmlns:p14="http://schemas.microsoft.com/office/powerpoint/2010/main" val="636937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500"/>
                                        <p:tgtEl>
                                          <p:spTgt spid="7"/>
                                        </p:tgtEl>
                                      </p:cBhvr>
                                    </p:animEffec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childTnLst>
                          </p:cTn>
                        </p:par>
                        <p:par>
                          <p:cTn id="20" fill="hold">
                            <p:stCondLst>
                              <p:cond delay="500"/>
                            </p:stCondLst>
                            <p:childTnLst>
                              <p:par>
                                <p:cTn id="21" presetID="22" presetClass="entr" presetSubtype="8"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500"/>
                                        <p:tgtEl>
                                          <p:spTgt spid="8"/>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par>
                                <p:cTn id="27" presetID="22" presetClass="entr" presetSubtype="8"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left)">
                                      <p:cBhvr>
                                        <p:cTn id="29" dur="500"/>
                                        <p:tgtEl>
                                          <p:spTgt spid="10"/>
                                        </p:tgtEl>
                                      </p:cBhvr>
                                    </p:animEffect>
                                  </p:childTnLst>
                                </p:cTn>
                              </p:par>
                            </p:childTnLst>
                          </p:cTn>
                        </p:par>
                        <p:par>
                          <p:cTn id="30" fill="hold">
                            <p:stCondLst>
                              <p:cond delay="1000"/>
                            </p:stCondLst>
                            <p:childTnLst>
                              <p:par>
                                <p:cTn id="31" presetID="1" presetClass="entr" presetSubtype="0" fill="hold" nodeType="after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par>
                          <p:cTn id="39" fill="hold">
                            <p:stCondLst>
                              <p:cond delay="1000"/>
                            </p:stCondLst>
                            <p:childTnLst>
                              <p:par>
                                <p:cTn id="40" presetID="22" presetClass="entr" presetSubtype="8" fill="hold" nodeType="after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left)">
                                      <p:cBhvr>
                                        <p:cTn id="42" dur="500"/>
                                        <p:tgtEl>
                                          <p:spTgt spid="4"/>
                                        </p:tgtEl>
                                      </p:cBhvr>
                                    </p:animEffect>
                                  </p:childTnLst>
                                </p:cTn>
                              </p:par>
                              <p:par>
                                <p:cTn id="43" presetID="22" presetClass="entr" presetSubtype="8" fill="hold" grpId="1" nodeType="with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wipe(left)">
                                      <p:cBhvr>
                                        <p:cTn id="45" dur="500"/>
                                        <p:tgtEl>
                                          <p:spTgt spid="9"/>
                                        </p:tgtEl>
                                      </p:cBhvr>
                                    </p:animEffect>
                                  </p:childTnLst>
                                </p:cTn>
                              </p:par>
                            </p:childTnLst>
                          </p:cTn>
                        </p:par>
                        <p:par>
                          <p:cTn id="46" fill="hold">
                            <p:stCondLst>
                              <p:cond delay="1500"/>
                            </p:stCondLst>
                            <p:childTnLst>
                              <p:par>
                                <p:cTn id="47" presetID="1" presetClass="entr" presetSubtype="0" fill="hold" grpId="0" nodeType="afterEffect">
                                  <p:stCondLst>
                                    <p:cond delay="0"/>
                                  </p:stCondLst>
                                  <p:childTnLst>
                                    <p:set>
                                      <p:cBhvr>
                                        <p:cTn id="48" dur="1" fill="hold">
                                          <p:stCondLst>
                                            <p:cond delay="0"/>
                                          </p:stCondLst>
                                        </p:cTn>
                                        <p:tgtEl>
                                          <p:spTgt spid="1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9" grpId="1" animBg="1"/>
      <p:bldP spid="12" grpId="0" animBg="1"/>
      <p:bldP spid="14" grpId="0" animBg="1"/>
      <p:bldP spid="16" grpId="0" animBg="1"/>
      <p:bldP spid="18" grpId="0"/>
      <p:bldP spid="19" grpId="0"/>
      <p:bldP spid="21" grpId="0"/>
      <p:bldP spid="23" grpId="0" animBg="1"/>
      <p:bldP spid="24" grpId="0"/>
    </p:bld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Recognition pipeline</a:t>
            </a:r>
            <a:endParaRPr lang="en-US" dirty="0"/>
          </a:p>
        </p:txBody>
      </p:sp>
      <p:sp>
        <p:nvSpPr>
          <p:cNvPr id="26" name="Rectangle 25"/>
          <p:cNvSpPr/>
          <p:nvPr/>
        </p:nvSpPr>
        <p:spPr>
          <a:xfrm>
            <a:off x="1893662" y="1559524"/>
            <a:ext cx="1727073" cy="7462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solidFill>
                <a:latin typeface="Corbel" pitchFamily="34" charset="0"/>
              </a:rPr>
              <a:t>Detection</a:t>
            </a:r>
            <a:endParaRPr lang="en-US" sz="2000" b="1" dirty="0">
              <a:solidFill>
                <a:schemeClr val="tx1"/>
              </a:solidFill>
              <a:latin typeface="Corbel" pitchFamily="34" charset="0"/>
            </a:endParaRPr>
          </a:p>
        </p:txBody>
      </p:sp>
      <p:sp>
        <p:nvSpPr>
          <p:cNvPr id="27" name="Rectangle 26"/>
          <p:cNvSpPr/>
          <p:nvPr/>
        </p:nvSpPr>
        <p:spPr>
          <a:xfrm>
            <a:off x="4973563" y="1544143"/>
            <a:ext cx="1993296" cy="72703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solidFill>
                <a:latin typeface="Corbel" pitchFamily="34" charset="0"/>
              </a:rPr>
              <a:t>Feature Extraction</a:t>
            </a:r>
            <a:endParaRPr lang="en-US" sz="2000" b="1" dirty="0">
              <a:solidFill>
                <a:schemeClr val="tx1"/>
              </a:solidFill>
              <a:latin typeface="Corbel" pitchFamily="34" charset="0"/>
            </a:endParaRPr>
          </a:p>
        </p:txBody>
      </p:sp>
      <p:sp>
        <p:nvSpPr>
          <p:cNvPr id="28" name="Rectangle 27"/>
          <p:cNvSpPr/>
          <p:nvPr/>
        </p:nvSpPr>
        <p:spPr>
          <a:xfrm>
            <a:off x="8244116" y="1550346"/>
            <a:ext cx="2090056" cy="72703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900" b="1" dirty="0" smtClean="0">
                <a:solidFill>
                  <a:schemeClr val="tx1"/>
                </a:solidFill>
                <a:latin typeface="Corbel" pitchFamily="34" charset="0"/>
              </a:rPr>
              <a:t>Classification</a:t>
            </a:r>
            <a:endParaRPr lang="en-US" sz="1900" b="1" dirty="0">
              <a:solidFill>
                <a:schemeClr val="tx1"/>
              </a:solidFill>
              <a:latin typeface="Corbel" pitchFamily="34" charset="0"/>
            </a:endParaRPr>
          </a:p>
        </p:txBody>
      </p:sp>
      <p:cxnSp>
        <p:nvCxnSpPr>
          <p:cNvPr id="29" name="Straight Arrow Connector 28"/>
          <p:cNvCxnSpPr/>
          <p:nvPr/>
        </p:nvCxnSpPr>
        <p:spPr>
          <a:xfrm>
            <a:off x="1151618" y="1932641"/>
            <a:ext cx="742044"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27" idx="3"/>
            <a:endCxn id="28" idx="1"/>
          </p:cNvCxnSpPr>
          <p:nvPr/>
        </p:nvCxnSpPr>
        <p:spPr>
          <a:xfrm>
            <a:off x="6966859" y="1907660"/>
            <a:ext cx="1277257" cy="620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p:cNvCxnSpPr>
            <a:endCxn id="27" idx="1"/>
          </p:cNvCxnSpPr>
          <p:nvPr/>
        </p:nvCxnSpPr>
        <p:spPr>
          <a:xfrm>
            <a:off x="3599613" y="1907659"/>
            <a:ext cx="1373951"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2" name="Straight Connector 31"/>
          <p:cNvCxnSpPr/>
          <p:nvPr/>
        </p:nvCxnSpPr>
        <p:spPr>
          <a:xfrm>
            <a:off x="1151618" y="1932642"/>
            <a:ext cx="1" cy="54458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10941073" y="1907658"/>
            <a:ext cx="0" cy="45832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4" name="Straight Connector 33"/>
          <p:cNvCxnSpPr>
            <a:stCxn id="28" idx="3"/>
          </p:cNvCxnSpPr>
          <p:nvPr/>
        </p:nvCxnSpPr>
        <p:spPr>
          <a:xfrm>
            <a:off x="10334172" y="1913862"/>
            <a:ext cx="606901"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35" name="Picture 4" descr="https://smreeper.files.wordpress.com/2011/04/stop-sign.jpg"/>
          <p:cNvPicPr>
            <a:picLocks noChangeAspect="1" noChangeArrowheads="1"/>
          </p:cNvPicPr>
          <p:nvPr/>
        </p:nvPicPr>
        <p:blipFill>
          <a:blip r:embed="rId2" cstate="print"/>
          <a:srcRect l="25966" t="14405" r="7741" b="12357"/>
          <a:stretch>
            <a:fillRect/>
          </a:stretch>
        </p:blipFill>
        <p:spPr bwMode="auto">
          <a:xfrm>
            <a:off x="6415260" y="2370072"/>
            <a:ext cx="2378424" cy="1970692"/>
          </a:xfrm>
          <a:prstGeom prst="rect">
            <a:avLst/>
          </a:prstGeom>
          <a:noFill/>
        </p:spPr>
      </p:pic>
      <p:pic>
        <p:nvPicPr>
          <p:cNvPr id="36" name="Picture 4" descr="https://smreeper.files.wordpress.com/2011/04/stop-sign.jpg"/>
          <p:cNvPicPr>
            <a:picLocks noChangeAspect="1" noChangeArrowheads="1"/>
          </p:cNvPicPr>
          <p:nvPr/>
        </p:nvPicPr>
        <p:blipFill>
          <a:blip r:embed="rId2" cstate="print"/>
          <a:srcRect l="25966" t="14405" r="7741" b="12357"/>
          <a:stretch>
            <a:fillRect/>
          </a:stretch>
        </p:blipFill>
        <p:spPr bwMode="auto">
          <a:xfrm>
            <a:off x="3185051" y="2359562"/>
            <a:ext cx="2378424" cy="1970692"/>
          </a:xfrm>
          <a:prstGeom prst="rect">
            <a:avLst/>
          </a:prstGeom>
          <a:noFill/>
        </p:spPr>
      </p:pic>
      <p:grpSp>
        <p:nvGrpSpPr>
          <p:cNvPr id="37" name="Group 12"/>
          <p:cNvGrpSpPr/>
          <p:nvPr/>
        </p:nvGrpSpPr>
        <p:grpSpPr>
          <a:xfrm rot="5400000">
            <a:off x="7623630" y="2710302"/>
            <a:ext cx="171778" cy="174939"/>
            <a:chOff x="5524199" y="3377504"/>
            <a:chExt cx="409247" cy="301752"/>
          </a:xfrm>
        </p:grpSpPr>
        <p:sp>
          <p:nvSpPr>
            <p:cNvPr id="38" name="Rectangle 35"/>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39" name="Straight Connector 36"/>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0" name="Straight Connector 37"/>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1" name="Straight Connector 38"/>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2" name="Straight Connector 39"/>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3" name="Straight Connector 40"/>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44" name="Group 21"/>
          <p:cNvGrpSpPr/>
          <p:nvPr/>
        </p:nvGrpSpPr>
        <p:grpSpPr>
          <a:xfrm rot="5400000">
            <a:off x="7440967" y="2710302"/>
            <a:ext cx="171778" cy="174939"/>
            <a:chOff x="5524199" y="3377504"/>
            <a:chExt cx="409247" cy="301752"/>
          </a:xfrm>
        </p:grpSpPr>
        <p:sp>
          <p:nvSpPr>
            <p:cNvPr id="45" name="Rectangle 29"/>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46" name="Straight Connector 30"/>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7" name="Straight Connector 31"/>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8" name="Straight Connector 32"/>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9" name="Straight Connector 33"/>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50" name="Straight Connector 34"/>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51" name="Group 22"/>
          <p:cNvGrpSpPr/>
          <p:nvPr/>
        </p:nvGrpSpPr>
        <p:grpSpPr>
          <a:xfrm rot="5400000">
            <a:off x="7793542" y="2710302"/>
            <a:ext cx="171778" cy="174939"/>
            <a:chOff x="5524199" y="3377504"/>
            <a:chExt cx="409247" cy="301752"/>
          </a:xfrm>
        </p:grpSpPr>
        <p:sp>
          <p:nvSpPr>
            <p:cNvPr id="52"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53"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54"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55"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56"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57"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sp>
        <p:nvSpPr>
          <p:cNvPr id="58" name="Rectangle 42"/>
          <p:cNvSpPr/>
          <p:nvPr/>
        </p:nvSpPr>
        <p:spPr>
          <a:xfrm>
            <a:off x="4225157" y="2648598"/>
            <a:ext cx="966951" cy="12770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grpSp>
        <p:nvGrpSpPr>
          <p:cNvPr id="59" name="Group 22"/>
          <p:cNvGrpSpPr/>
          <p:nvPr/>
        </p:nvGrpSpPr>
        <p:grpSpPr>
          <a:xfrm rot="5400000">
            <a:off x="7977391" y="2717559"/>
            <a:ext cx="171778" cy="174939"/>
            <a:chOff x="5524199" y="3377504"/>
            <a:chExt cx="409247" cy="301752"/>
          </a:xfrm>
        </p:grpSpPr>
        <p:sp>
          <p:nvSpPr>
            <p:cNvPr id="60"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61"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62"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63"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64"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65"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66" name="Group 22"/>
          <p:cNvGrpSpPr/>
          <p:nvPr/>
        </p:nvGrpSpPr>
        <p:grpSpPr>
          <a:xfrm rot="5400000">
            <a:off x="8151562" y="2717560"/>
            <a:ext cx="171778" cy="174939"/>
            <a:chOff x="5524199" y="3377504"/>
            <a:chExt cx="409247" cy="301752"/>
          </a:xfrm>
        </p:grpSpPr>
        <p:sp>
          <p:nvSpPr>
            <p:cNvPr id="67"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68"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69"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70"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71"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72"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pic>
        <p:nvPicPr>
          <p:cNvPr id="73" name="Picture 4" descr="https://smreeper.files.wordpress.com/2011/04/stop-sign.jpg"/>
          <p:cNvPicPr>
            <a:picLocks noChangeAspect="1" noChangeArrowheads="1"/>
          </p:cNvPicPr>
          <p:nvPr/>
        </p:nvPicPr>
        <p:blipFill>
          <a:blip r:embed="rId2" cstate="print"/>
          <a:srcRect l="25966" t="14405" r="7741" b="12357"/>
          <a:stretch>
            <a:fillRect/>
          </a:stretch>
        </p:blipFill>
        <p:spPr bwMode="auto">
          <a:xfrm>
            <a:off x="84085" y="2364817"/>
            <a:ext cx="2378424" cy="1970692"/>
          </a:xfrm>
          <a:prstGeom prst="rect">
            <a:avLst/>
          </a:prstGeom>
          <a:noFill/>
        </p:spPr>
      </p:pic>
      <p:sp>
        <p:nvSpPr>
          <p:cNvPr id="74" name="Rectangle 42"/>
          <p:cNvSpPr/>
          <p:nvPr/>
        </p:nvSpPr>
        <p:spPr>
          <a:xfrm>
            <a:off x="7434317" y="2674876"/>
            <a:ext cx="966951" cy="12770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grpSp>
        <p:nvGrpSpPr>
          <p:cNvPr id="75" name="Group 12"/>
          <p:cNvGrpSpPr/>
          <p:nvPr/>
        </p:nvGrpSpPr>
        <p:grpSpPr>
          <a:xfrm rot="5400000">
            <a:off x="7637638" y="2894234"/>
            <a:ext cx="171778" cy="174939"/>
            <a:chOff x="5524199" y="3377504"/>
            <a:chExt cx="409247" cy="301752"/>
          </a:xfrm>
        </p:grpSpPr>
        <p:sp>
          <p:nvSpPr>
            <p:cNvPr id="76" name="Rectangle 35"/>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77" name="Straight Connector 36"/>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78" name="Straight Connector 37"/>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79" name="Straight Connector 38"/>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0" name="Straight Connector 39"/>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1" name="Straight Connector 40"/>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82" name="Group 21"/>
          <p:cNvGrpSpPr/>
          <p:nvPr/>
        </p:nvGrpSpPr>
        <p:grpSpPr>
          <a:xfrm rot="5400000">
            <a:off x="7454975" y="2894234"/>
            <a:ext cx="171778" cy="174939"/>
            <a:chOff x="5524199" y="3377504"/>
            <a:chExt cx="409247" cy="301752"/>
          </a:xfrm>
        </p:grpSpPr>
        <p:sp>
          <p:nvSpPr>
            <p:cNvPr id="83" name="Rectangle 29"/>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84" name="Straight Connector 30"/>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5" name="Straight Connector 31"/>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6" name="Straight Connector 32"/>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7" name="Straight Connector 33"/>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8" name="Straight Connector 34"/>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89" name="Group 22"/>
          <p:cNvGrpSpPr/>
          <p:nvPr/>
        </p:nvGrpSpPr>
        <p:grpSpPr>
          <a:xfrm rot="5400000">
            <a:off x="7807550" y="2894234"/>
            <a:ext cx="171778" cy="174939"/>
            <a:chOff x="5524199" y="3377504"/>
            <a:chExt cx="409247" cy="301752"/>
          </a:xfrm>
        </p:grpSpPr>
        <p:sp>
          <p:nvSpPr>
            <p:cNvPr id="90"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91"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92"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93"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94"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95"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96" name="Group 22"/>
          <p:cNvGrpSpPr/>
          <p:nvPr/>
        </p:nvGrpSpPr>
        <p:grpSpPr>
          <a:xfrm rot="5400000">
            <a:off x="7991399" y="2901491"/>
            <a:ext cx="171778" cy="174939"/>
            <a:chOff x="5524199" y="3377504"/>
            <a:chExt cx="409247" cy="301752"/>
          </a:xfrm>
        </p:grpSpPr>
        <p:sp>
          <p:nvSpPr>
            <p:cNvPr id="97"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98"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99"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0"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1"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2"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03" name="Group 22"/>
          <p:cNvGrpSpPr/>
          <p:nvPr/>
        </p:nvGrpSpPr>
        <p:grpSpPr>
          <a:xfrm rot="5400000">
            <a:off x="8165570" y="2901492"/>
            <a:ext cx="171778" cy="174939"/>
            <a:chOff x="5524199" y="3377504"/>
            <a:chExt cx="409247" cy="301752"/>
          </a:xfrm>
        </p:grpSpPr>
        <p:sp>
          <p:nvSpPr>
            <p:cNvPr id="104"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05"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6"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7"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8"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9"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10" name="Group 12"/>
          <p:cNvGrpSpPr/>
          <p:nvPr/>
        </p:nvGrpSpPr>
        <p:grpSpPr>
          <a:xfrm rot="5400000">
            <a:off x="7637638" y="3067660"/>
            <a:ext cx="171778" cy="174939"/>
            <a:chOff x="5524199" y="3377504"/>
            <a:chExt cx="409247" cy="301752"/>
          </a:xfrm>
        </p:grpSpPr>
        <p:sp>
          <p:nvSpPr>
            <p:cNvPr id="111" name="Rectangle 35"/>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12" name="Straight Connector 36"/>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13" name="Straight Connector 37"/>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14" name="Straight Connector 38"/>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15" name="Straight Connector 39"/>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16" name="Straight Connector 40"/>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17" name="Group 21"/>
          <p:cNvGrpSpPr/>
          <p:nvPr/>
        </p:nvGrpSpPr>
        <p:grpSpPr>
          <a:xfrm rot="5400000">
            <a:off x="7454975" y="3067660"/>
            <a:ext cx="171778" cy="174939"/>
            <a:chOff x="5524199" y="3377504"/>
            <a:chExt cx="409247" cy="301752"/>
          </a:xfrm>
        </p:grpSpPr>
        <p:sp>
          <p:nvSpPr>
            <p:cNvPr id="118" name="Rectangle 29"/>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19" name="Straight Connector 30"/>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0" name="Straight Connector 31"/>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1" name="Straight Connector 32"/>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2" name="Straight Connector 33"/>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3" name="Straight Connector 34"/>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24" name="Group 22"/>
          <p:cNvGrpSpPr/>
          <p:nvPr/>
        </p:nvGrpSpPr>
        <p:grpSpPr>
          <a:xfrm rot="5400000">
            <a:off x="7807550" y="3067660"/>
            <a:ext cx="171778" cy="174939"/>
            <a:chOff x="5524199" y="3377504"/>
            <a:chExt cx="409247" cy="301752"/>
          </a:xfrm>
        </p:grpSpPr>
        <p:sp>
          <p:nvSpPr>
            <p:cNvPr id="125"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26"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7"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8"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9"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30"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31" name="Group 22"/>
          <p:cNvGrpSpPr/>
          <p:nvPr/>
        </p:nvGrpSpPr>
        <p:grpSpPr>
          <a:xfrm rot="5400000">
            <a:off x="7991399" y="3074917"/>
            <a:ext cx="171778" cy="174939"/>
            <a:chOff x="5524199" y="3377504"/>
            <a:chExt cx="409247" cy="301752"/>
          </a:xfrm>
        </p:grpSpPr>
        <p:sp>
          <p:nvSpPr>
            <p:cNvPr id="132"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33"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34"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35"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36"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37"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38" name="Group 22"/>
          <p:cNvGrpSpPr/>
          <p:nvPr/>
        </p:nvGrpSpPr>
        <p:grpSpPr>
          <a:xfrm rot="5400000">
            <a:off x="8165570" y="3074918"/>
            <a:ext cx="171778" cy="174939"/>
            <a:chOff x="5524199" y="3377504"/>
            <a:chExt cx="409247" cy="301752"/>
          </a:xfrm>
        </p:grpSpPr>
        <p:sp>
          <p:nvSpPr>
            <p:cNvPr id="139"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40"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41"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42"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43"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44"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pic>
        <p:nvPicPr>
          <p:cNvPr id="145" name="Picture 4" descr="https://smreeper.files.wordpress.com/2011/04/stop-sign.jpg"/>
          <p:cNvPicPr>
            <a:picLocks noChangeAspect="1" noChangeArrowheads="1"/>
          </p:cNvPicPr>
          <p:nvPr/>
        </p:nvPicPr>
        <p:blipFill>
          <a:blip r:embed="rId2" cstate="print"/>
          <a:srcRect l="25966" t="14405" r="7741" b="12357"/>
          <a:stretch>
            <a:fillRect/>
          </a:stretch>
        </p:blipFill>
        <p:spPr bwMode="auto">
          <a:xfrm>
            <a:off x="9687484" y="2364818"/>
            <a:ext cx="2378424" cy="1970692"/>
          </a:xfrm>
          <a:prstGeom prst="rect">
            <a:avLst/>
          </a:prstGeom>
          <a:noFill/>
        </p:spPr>
      </p:pic>
      <p:sp>
        <p:nvSpPr>
          <p:cNvPr id="146" name="Rectangle 42"/>
          <p:cNvSpPr/>
          <p:nvPr/>
        </p:nvSpPr>
        <p:spPr>
          <a:xfrm>
            <a:off x="10692522" y="2659109"/>
            <a:ext cx="966951" cy="12770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sp>
        <p:nvSpPr>
          <p:cNvPr id="147" name="文字方塊 290"/>
          <p:cNvSpPr txBox="1"/>
          <p:nvPr/>
        </p:nvSpPr>
        <p:spPr>
          <a:xfrm>
            <a:off x="10450007" y="3957143"/>
            <a:ext cx="1147670" cy="369332"/>
          </a:xfrm>
          <a:prstGeom prst="rect">
            <a:avLst/>
          </a:prstGeom>
          <a:solidFill>
            <a:srgbClr val="000000">
              <a:alpha val="50196"/>
            </a:srgbClr>
          </a:solidFill>
        </p:spPr>
        <p:txBody>
          <a:bodyPr wrap="none" rtlCol="0">
            <a:spAutoFit/>
          </a:bodyPr>
          <a:lstStyle/>
          <a:p>
            <a:r>
              <a:rPr lang="en-US" altLang="zh-TW" b="1" dirty="0" smtClean="0">
                <a:solidFill>
                  <a:schemeClr val="bg1"/>
                </a:solidFill>
                <a:latin typeface="Corbel" pitchFamily="34" charset="0"/>
              </a:rPr>
              <a:t>Stop Sign</a:t>
            </a:r>
            <a:endParaRPr lang="zh-TW" altLang="en-US" b="1" dirty="0">
              <a:solidFill>
                <a:schemeClr val="bg1"/>
              </a:solidFill>
              <a:latin typeface="Corbel" pitchFamily="34" charset="0"/>
            </a:endParaRPr>
          </a:p>
        </p:txBody>
      </p:sp>
      <p:sp>
        <p:nvSpPr>
          <p:cNvPr id="148" name="TextBox 147"/>
          <p:cNvSpPr txBox="1"/>
          <p:nvPr/>
        </p:nvSpPr>
        <p:spPr>
          <a:xfrm>
            <a:off x="2362200" y="5486400"/>
            <a:ext cx="7749162" cy="369332"/>
          </a:xfrm>
          <a:prstGeom prst="rect">
            <a:avLst/>
          </a:prstGeom>
          <a:noFill/>
        </p:spPr>
        <p:txBody>
          <a:bodyPr wrap="none" rtlCol="0">
            <a:spAutoFit/>
          </a:bodyPr>
          <a:lstStyle/>
          <a:p>
            <a:r>
              <a:rPr lang="en-US" dirty="0" smtClean="0"/>
              <a:t>T. Chen, L. </a:t>
            </a:r>
            <a:r>
              <a:rPr lang="en-US" dirty="0" err="1" smtClean="0"/>
              <a:t>Ravindranath</a:t>
            </a:r>
            <a:r>
              <a:rPr lang="en-US" dirty="0" smtClean="0"/>
              <a:t>, S. Deng, P. </a:t>
            </a:r>
            <a:r>
              <a:rPr lang="en-US" dirty="0" err="1" smtClean="0"/>
              <a:t>Bahl</a:t>
            </a:r>
            <a:r>
              <a:rPr lang="en-US" dirty="0" smtClean="0"/>
              <a:t>, H. Balakrishnan, </a:t>
            </a:r>
            <a:r>
              <a:rPr lang="en-US" dirty="0" err="1" smtClean="0"/>
              <a:t>SenSys</a:t>
            </a:r>
            <a:r>
              <a:rPr lang="en-US" dirty="0" smtClean="0"/>
              <a:t> 2015</a:t>
            </a:r>
            <a:endParaRPr lang="en-US" dirty="0"/>
          </a:p>
        </p:txBody>
      </p:sp>
    </p:spTree>
    <p:extLst>
      <p:ext uri="{BB962C8B-B14F-4D97-AF65-F5344CB8AC3E}">
        <p14:creationId xmlns:p14="http://schemas.microsoft.com/office/powerpoint/2010/main" val="9053901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Recognition pipeline</a:t>
            </a:r>
            <a:endParaRPr lang="en-US" dirty="0"/>
          </a:p>
        </p:txBody>
      </p:sp>
      <p:sp>
        <p:nvSpPr>
          <p:cNvPr id="26" name="Rectangle 25"/>
          <p:cNvSpPr/>
          <p:nvPr/>
        </p:nvSpPr>
        <p:spPr>
          <a:xfrm>
            <a:off x="1893662" y="1559524"/>
            <a:ext cx="1727073" cy="7462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solidFill>
                <a:latin typeface="Corbel" pitchFamily="34" charset="0"/>
              </a:rPr>
              <a:t>Detection</a:t>
            </a:r>
            <a:endParaRPr lang="en-US" sz="2000" b="1" dirty="0">
              <a:solidFill>
                <a:schemeClr val="tx1"/>
              </a:solidFill>
              <a:latin typeface="Corbel" pitchFamily="34" charset="0"/>
            </a:endParaRPr>
          </a:p>
        </p:txBody>
      </p:sp>
      <p:sp>
        <p:nvSpPr>
          <p:cNvPr id="27" name="Rectangle 26"/>
          <p:cNvSpPr/>
          <p:nvPr/>
        </p:nvSpPr>
        <p:spPr>
          <a:xfrm>
            <a:off x="4973563" y="1544143"/>
            <a:ext cx="1993296" cy="72703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solidFill>
                <a:latin typeface="Corbel" pitchFamily="34" charset="0"/>
              </a:rPr>
              <a:t>Feature Extraction</a:t>
            </a:r>
            <a:endParaRPr lang="en-US" sz="2000" b="1" dirty="0">
              <a:solidFill>
                <a:schemeClr val="tx1"/>
              </a:solidFill>
              <a:latin typeface="Corbel" pitchFamily="34" charset="0"/>
            </a:endParaRPr>
          </a:p>
        </p:txBody>
      </p:sp>
      <p:sp>
        <p:nvSpPr>
          <p:cNvPr id="28" name="Rectangle 27"/>
          <p:cNvSpPr/>
          <p:nvPr/>
        </p:nvSpPr>
        <p:spPr>
          <a:xfrm>
            <a:off x="8244116" y="1550346"/>
            <a:ext cx="2090056" cy="72703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900" b="1" dirty="0" smtClean="0">
                <a:solidFill>
                  <a:schemeClr val="tx1"/>
                </a:solidFill>
                <a:latin typeface="Corbel" pitchFamily="34" charset="0"/>
              </a:rPr>
              <a:t>Classification</a:t>
            </a:r>
            <a:endParaRPr lang="en-US" sz="1900" b="1" dirty="0">
              <a:solidFill>
                <a:schemeClr val="tx1"/>
              </a:solidFill>
              <a:latin typeface="Corbel" pitchFamily="34" charset="0"/>
            </a:endParaRPr>
          </a:p>
        </p:txBody>
      </p:sp>
      <p:cxnSp>
        <p:nvCxnSpPr>
          <p:cNvPr id="29" name="Straight Arrow Connector 28"/>
          <p:cNvCxnSpPr/>
          <p:nvPr/>
        </p:nvCxnSpPr>
        <p:spPr>
          <a:xfrm>
            <a:off x="1151618" y="1932641"/>
            <a:ext cx="742044"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27" idx="3"/>
            <a:endCxn id="28" idx="1"/>
          </p:cNvCxnSpPr>
          <p:nvPr/>
        </p:nvCxnSpPr>
        <p:spPr>
          <a:xfrm>
            <a:off x="6966859" y="1907660"/>
            <a:ext cx="1277257" cy="620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p:cNvCxnSpPr>
            <a:endCxn id="27" idx="1"/>
          </p:cNvCxnSpPr>
          <p:nvPr/>
        </p:nvCxnSpPr>
        <p:spPr>
          <a:xfrm>
            <a:off x="3599613" y="1907659"/>
            <a:ext cx="1373951"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2" name="Straight Connector 31"/>
          <p:cNvCxnSpPr/>
          <p:nvPr/>
        </p:nvCxnSpPr>
        <p:spPr>
          <a:xfrm>
            <a:off x="1151618" y="1932642"/>
            <a:ext cx="1" cy="54458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10941073" y="1907658"/>
            <a:ext cx="0" cy="45832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4" name="Straight Connector 33"/>
          <p:cNvCxnSpPr>
            <a:stCxn id="28" idx="3"/>
          </p:cNvCxnSpPr>
          <p:nvPr/>
        </p:nvCxnSpPr>
        <p:spPr>
          <a:xfrm>
            <a:off x="10334172" y="1913862"/>
            <a:ext cx="606901"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35" name="Picture 4" descr="https://smreeper.files.wordpress.com/2011/04/stop-sign.jpg"/>
          <p:cNvPicPr>
            <a:picLocks noChangeAspect="1" noChangeArrowheads="1"/>
          </p:cNvPicPr>
          <p:nvPr/>
        </p:nvPicPr>
        <p:blipFill>
          <a:blip r:embed="rId2" cstate="print"/>
          <a:srcRect l="25966" t="14405" r="7741" b="12357"/>
          <a:stretch>
            <a:fillRect/>
          </a:stretch>
        </p:blipFill>
        <p:spPr bwMode="auto">
          <a:xfrm>
            <a:off x="6415260" y="2370072"/>
            <a:ext cx="2378424" cy="1970692"/>
          </a:xfrm>
          <a:prstGeom prst="rect">
            <a:avLst/>
          </a:prstGeom>
          <a:noFill/>
        </p:spPr>
      </p:pic>
      <p:pic>
        <p:nvPicPr>
          <p:cNvPr id="36" name="Picture 4" descr="https://smreeper.files.wordpress.com/2011/04/stop-sign.jpg"/>
          <p:cNvPicPr>
            <a:picLocks noChangeAspect="1" noChangeArrowheads="1"/>
          </p:cNvPicPr>
          <p:nvPr/>
        </p:nvPicPr>
        <p:blipFill>
          <a:blip r:embed="rId2" cstate="print"/>
          <a:srcRect l="25966" t="14405" r="7741" b="12357"/>
          <a:stretch>
            <a:fillRect/>
          </a:stretch>
        </p:blipFill>
        <p:spPr bwMode="auto">
          <a:xfrm>
            <a:off x="3185051" y="2359562"/>
            <a:ext cx="2378424" cy="1970692"/>
          </a:xfrm>
          <a:prstGeom prst="rect">
            <a:avLst/>
          </a:prstGeom>
          <a:noFill/>
        </p:spPr>
      </p:pic>
      <p:grpSp>
        <p:nvGrpSpPr>
          <p:cNvPr id="37" name="Group 12"/>
          <p:cNvGrpSpPr/>
          <p:nvPr/>
        </p:nvGrpSpPr>
        <p:grpSpPr>
          <a:xfrm rot="5400000">
            <a:off x="7623630" y="2710302"/>
            <a:ext cx="171778" cy="174939"/>
            <a:chOff x="5524199" y="3377504"/>
            <a:chExt cx="409247" cy="301752"/>
          </a:xfrm>
        </p:grpSpPr>
        <p:sp>
          <p:nvSpPr>
            <p:cNvPr id="38" name="Rectangle 35"/>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39" name="Straight Connector 36"/>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0" name="Straight Connector 37"/>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1" name="Straight Connector 38"/>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2" name="Straight Connector 39"/>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3" name="Straight Connector 40"/>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44" name="Group 21"/>
          <p:cNvGrpSpPr/>
          <p:nvPr/>
        </p:nvGrpSpPr>
        <p:grpSpPr>
          <a:xfrm rot="5400000">
            <a:off x="7440967" y="2710302"/>
            <a:ext cx="171778" cy="174939"/>
            <a:chOff x="5524199" y="3377504"/>
            <a:chExt cx="409247" cy="301752"/>
          </a:xfrm>
        </p:grpSpPr>
        <p:sp>
          <p:nvSpPr>
            <p:cNvPr id="45" name="Rectangle 29"/>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46" name="Straight Connector 30"/>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7" name="Straight Connector 31"/>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8" name="Straight Connector 32"/>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9" name="Straight Connector 33"/>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50" name="Straight Connector 34"/>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51" name="Group 22"/>
          <p:cNvGrpSpPr/>
          <p:nvPr/>
        </p:nvGrpSpPr>
        <p:grpSpPr>
          <a:xfrm rot="5400000">
            <a:off x="7793542" y="2710302"/>
            <a:ext cx="171778" cy="174939"/>
            <a:chOff x="5524199" y="3377504"/>
            <a:chExt cx="409247" cy="301752"/>
          </a:xfrm>
        </p:grpSpPr>
        <p:sp>
          <p:nvSpPr>
            <p:cNvPr id="52"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53"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54"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55"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56"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57"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sp>
        <p:nvSpPr>
          <p:cNvPr id="58" name="Rectangle 42"/>
          <p:cNvSpPr/>
          <p:nvPr/>
        </p:nvSpPr>
        <p:spPr>
          <a:xfrm>
            <a:off x="4225157" y="2648598"/>
            <a:ext cx="966951" cy="12770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grpSp>
        <p:nvGrpSpPr>
          <p:cNvPr id="59" name="Group 22"/>
          <p:cNvGrpSpPr/>
          <p:nvPr/>
        </p:nvGrpSpPr>
        <p:grpSpPr>
          <a:xfrm rot="5400000">
            <a:off x="7977391" y="2717559"/>
            <a:ext cx="171778" cy="174939"/>
            <a:chOff x="5524199" y="3377504"/>
            <a:chExt cx="409247" cy="301752"/>
          </a:xfrm>
        </p:grpSpPr>
        <p:sp>
          <p:nvSpPr>
            <p:cNvPr id="60"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61"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62"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63"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64"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65"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66" name="Group 22"/>
          <p:cNvGrpSpPr/>
          <p:nvPr/>
        </p:nvGrpSpPr>
        <p:grpSpPr>
          <a:xfrm rot="5400000">
            <a:off x="8151562" y="2717560"/>
            <a:ext cx="171778" cy="174939"/>
            <a:chOff x="5524199" y="3377504"/>
            <a:chExt cx="409247" cy="301752"/>
          </a:xfrm>
        </p:grpSpPr>
        <p:sp>
          <p:nvSpPr>
            <p:cNvPr id="67"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68"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69"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70"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71"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72"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pic>
        <p:nvPicPr>
          <p:cNvPr id="73" name="Picture 4" descr="https://smreeper.files.wordpress.com/2011/04/stop-sign.jpg"/>
          <p:cNvPicPr>
            <a:picLocks noChangeAspect="1" noChangeArrowheads="1"/>
          </p:cNvPicPr>
          <p:nvPr/>
        </p:nvPicPr>
        <p:blipFill>
          <a:blip r:embed="rId2" cstate="print"/>
          <a:srcRect l="25966" t="14405" r="7741" b="12357"/>
          <a:stretch>
            <a:fillRect/>
          </a:stretch>
        </p:blipFill>
        <p:spPr bwMode="auto">
          <a:xfrm>
            <a:off x="84085" y="2364817"/>
            <a:ext cx="2378424" cy="1970692"/>
          </a:xfrm>
          <a:prstGeom prst="rect">
            <a:avLst/>
          </a:prstGeom>
          <a:noFill/>
        </p:spPr>
      </p:pic>
      <p:sp>
        <p:nvSpPr>
          <p:cNvPr id="74" name="Rectangle 42"/>
          <p:cNvSpPr/>
          <p:nvPr/>
        </p:nvSpPr>
        <p:spPr>
          <a:xfrm>
            <a:off x="7434317" y="2674876"/>
            <a:ext cx="966951" cy="12770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grpSp>
        <p:nvGrpSpPr>
          <p:cNvPr id="75" name="Group 12"/>
          <p:cNvGrpSpPr/>
          <p:nvPr/>
        </p:nvGrpSpPr>
        <p:grpSpPr>
          <a:xfrm rot="5400000">
            <a:off x="7637638" y="2894234"/>
            <a:ext cx="171778" cy="174939"/>
            <a:chOff x="5524199" y="3377504"/>
            <a:chExt cx="409247" cy="301752"/>
          </a:xfrm>
        </p:grpSpPr>
        <p:sp>
          <p:nvSpPr>
            <p:cNvPr id="76" name="Rectangle 35"/>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77" name="Straight Connector 36"/>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78" name="Straight Connector 37"/>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79" name="Straight Connector 38"/>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0" name="Straight Connector 39"/>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1" name="Straight Connector 40"/>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82" name="Group 21"/>
          <p:cNvGrpSpPr/>
          <p:nvPr/>
        </p:nvGrpSpPr>
        <p:grpSpPr>
          <a:xfrm rot="5400000">
            <a:off x="7454975" y="2894234"/>
            <a:ext cx="171778" cy="174939"/>
            <a:chOff x="5524199" y="3377504"/>
            <a:chExt cx="409247" cy="301752"/>
          </a:xfrm>
        </p:grpSpPr>
        <p:sp>
          <p:nvSpPr>
            <p:cNvPr id="83" name="Rectangle 29"/>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84" name="Straight Connector 30"/>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5" name="Straight Connector 31"/>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6" name="Straight Connector 32"/>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7" name="Straight Connector 33"/>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88" name="Straight Connector 34"/>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89" name="Group 22"/>
          <p:cNvGrpSpPr/>
          <p:nvPr/>
        </p:nvGrpSpPr>
        <p:grpSpPr>
          <a:xfrm rot="5400000">
            <a:off x="7807550" y="2894234"/>
            <a:ext cx="171778" cy="174939"/>
            <a:chOff x="5524199" y="3377504"/>
            <a:chExt cx="409247" cy="301752"/>
          </a:xfrm>
        </p:grpSpPr>
        <p:sp>
          <p:nvSpPr>
            <p:cNvPr id="90"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91"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92"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93"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94"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95"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96" name="Group 22"/>
          <p:cNvGrpSpPr/>
          <p:nvPr/>
        </p:nvGrpSpPr>
        <p:grpSpPr>
          <a:xfrm rot="5400000">
            <a:off x="7991399" y="2901491"/>
            <a:ext cx="171778" cy="174939"/>
            <a:chOff x="5524199" y="3377504"/>
            <a:chExt cx="409247" cy="301752"/>
          </a:xfrm>
        </p:grpSpPr>
        <p:sp>
          <p:nvSpPr>
            <p:cNvPr id="97"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98"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99"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0"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1"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2"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03" name="Group 22"/>
          <p:cNvGrpSpPr/>
          <p:nvPr/>
        </p:nvGrpSpPr>
        <p:grpSpPr>
          <a:xfrm rot="5400000">
            <a:off x="8165570" y="2901492"/>
            <a:ext cx="171778" cy="174939"/>
            <a:chOff x="5524199" y="3377504"/>
            <a:chExt cx="409247" cy="301752"/>
          </a:xfrm>
        </p:grpSpPr>
        <p:sp>
          <p:nvSpPr>
            <p:cNvPr id="104"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05"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6"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7"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8"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09"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10" name="Group 12"/>
          <p:cNvGrpSpPr/>
          <p:nvPr/>
        </p:nvGrpSpPr>
        <p:grpSpPr>
          <a:xfrm rot="5400000">
            <a:off x="7637638" y="3067660"/>
            <a:ext cx="171778" cy="174939"/>
            <a:chOff x="5524199" y="3377504"/>
            <a:chExt cx="409247" cy="301752"/>
          </a:xfrm>
        </p:grpSpPr>
        <p:sp>
          <p:nvSpPr>
            <p:cNvPr id="111" name="Rectangle 35"/>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12" name="Straight Connector 36"/>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13" name="Straight Connector 37"/>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14" name="Straight Connector 38"/>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15" name="Straight Connector 39"/>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16" name="Straight Connector 40"/>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17" name="Group 21"/>
          <p:cNvGrpSpPr/>
          <p:nvPr/>
        </p:nvGrpSpPr>
        <p:grpSpPr>
          <a:xfrm rot="5400000">
            <a:off x="7454975" y="3067660"/>
            <a:ext cx="171778" cy="174939"/>
            <a:chOff x="5524199" y="3377504"/>
            <a:chExt cx="409247" cy="301752"/>
          </a:xfrm>
        </p:grpSpPr>
        <p:sp>
          <p:nvSpPr>
            <p:cNvPr id="118" name="Rectangle 29"/>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19" name="Straight Connector 30"/>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0" name="Straight Connector 31"/>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1" name="Straight Connector 32"/>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2" name="Straight Connector 33"/>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3" name="Straight Connector 34"/>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24" name="Group 22"/>
          <p:cNvGrpSpPr/>
          <p:nvPr/>
        </p:nvGrpSpPr>
        <p:grpSpPr>
          <a:xfrm rot="5400000">
            <a:off x="7807550" y="3067660"/>
            <a:ext cx="171778" cy="174939"/>
            <a:chOff x="5524199" y="3377504"/>
            <a:chExt cx="409247" cy="301752"/>
          </a:xfrm>
        </p:grpSpPr>
        <p:sp>
          <p:nvSpPr>
            <p:cNvPr id="125"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26"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7"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8"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29"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30"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31" name="Group 22"/>
          <p:cNvGrpSpPr/>
          <p:nvPr/>
        </p:nvGrpSpPr>
        <p:grpSpPr>
          <a:xfrm rot="5400000">
            <a:off x="7991399" y="3074917"/>
            <a:ext cx="171778" cy="174939"/>
            <a:chOff x="5524199" y="3377504"/>
            <a:chExt cx="409247" cy="301752"/>
          </a:xfrm>
        </p:grpSpPr>
        <p:sp>
          <p:nvSpPr>
            <p:cNvPr id="132"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33"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34"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35"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36"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37"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grpSp>
        <p:nvGrpSpPr>
          <p:cNvPr id="138" name="Group 22"/>
          <p:cNvGrpSpPr/>
          <p:nvPr/>
        </p:nvGrpSpPr>
        <p:grpSpPr>
          <a:xfrm rot="5400000">
            <a:off x="8165570" y="3074918"/>
            <a:ext cx="171778" cy="174939"/>
            <a:chOff x="5524199" y="3377504"/>
            <a:chExt cx="409247" cy="301752"/>
          </a:xfrm>
        </p:grpSpPr>
        <p:sp>
          <p:nvSpPr>
            <p:cNvPr id="139" name="Rectangle 23"/>
            <p:cNvSpPr/>
            <p:nvPr/>
          </p:nvSpPr>
          <p:spPr>
            <a:xfrm>
              <a:off x="5524199" y="3377504"/>
              <a:ext cx="402336" cy="301752"/>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cxnSp>
          <p:nvCxnSpPr>
            <p:cNvPr id="140" name="Straight Connector 24"/>
            <p:cNvCxnSpPr/>
            <p:nvPr/>
          </p:nvCxnSpPr>
          <p:spPr>
            <a:xfrm>
              <a:off x="5531110" y="3585529"/>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41" name="Straight Connector 25"/>
            <p:cNvCxnSpPr/>
            <p:nvPr/>
          </p:nvCxnSpPr>
          <p:spPr>
            <a:xfrm>
              <a:off x="5524199" y="3475992"/>
              <a:ext cx="402336" cy="0"/>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42" name="Straight Connector 26"/>
            <p:cNvCxnSpPr/>
            <p:nvPr/>
          </p:nvCxnSpPr>
          <p:spPr>
            <a:xfrm>
              <a:off x="5728542"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43" name="Straight Connector 27"/>
            <p:cNvCxnSpPr/>
            <p:nvPr/>
          </p:nvCxnSpPr>
          <p:spPr>
            <a:xfrm>
              <a:off x="5831169"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144" name="Straight Connector 28"/>
            <p:cNvCxnSpPr/>
            <p:nvPr/>
          </p:nvCxnSpPr>
          <p:spPr>
            <a:xfrm>
              <a:off x="5620123" y="3377504"/>
              <a:ext cx="0" cy="301752"/>
            </a:xfrm>
            <a:prstGeom prst="line">
              <a:avLst/>
            </a:prstGeom>
            <a:ln w="12700">
              <a:solidFill>
                <a:schemeClr val="accent4">
                  <a:lumMod val="40000"/>
                  <a:lumOff val="60000"/>
                </a:schemeClr>
              </a:solidFill>
            </a:ln>
          </p:spPr>
          <p:style>
            <a:lnRef idx="1">
              <a:schemeClr val="dk1"/>
            </a:lnRef>
            <a:fillRef idx="0">
              <a:schemeClr val="dk1"/>
            </a:fillRef>
            <a:effectRef idx="0">
              <a:schemeClr val="dk1"/>
            </a:effectRef>
            <a:fontRef idx="minor">
              <a:schemeClr val="tx1"/>
            </a:fontRef>
          </p:style>
        </p:cxnSp>
      </p:grpSp>
      <p:pic>
        <p:nvPicPr>
          <p:cNvPr id="145" name="Picture 4" descr="https://smreeper.files.wordpress.com/2011/04/stop-sign.jpg"/>
          <p:cNvPicPr>
            <a:picLocks noChangeAspect="1" noChangeArrowheads="1"/>
          </p:cNvPicPr>
          <p:nvPr/>
        </p:nvPicPr>
        <p:blipFill>
          <a:blip r:embed="rId2" cstate="print"/>
          <a:srcRect l="25966" t="14405" r="7741" b="12357"/>
          <a:stretch>
            <a:fillRect/>
          </a:stretch>
        </p:blipFill>
        <p:spPr bwMode="auto">
          <a:xfrm>
            <a:off x="9687484" y="2364818"/>
            <a:ext cx="2378424" cy="1970692"/>
          </a:xfrm>
          <a:prstGeom prst="rect">
            <a:avLst/>
          </a:prstGeom>
          <a:noFill/>
        </p:spPr>
      </p:pic>
      <p:sp>
        <p:nvSpPr>
          <p:cNvPr id="146" name="Rectangle 42"/>
          <p:cNvSpPr/>
          <p:nvPr/>
        </p:nvSpPr>
        <p:spPr>
          <a:xfrm>
            <a:off x="10692522" y="2659109"/>
            <a:ext cx="966951" cy="12770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rbel" pitchFamily="34" charset="0"/>
            </a:endParaRPr>
          </a:p>
        </p:txBody>
      </p:sp>
      <p:sp>
        <p:nvSpPr>
          <p:cNvPr id="147" name="文字方塊 290"/>
          <p:cNvSpPr txBox="1"/>
          <p:nvPr/>
        </p:nvSpPr>
        <p:spPr>
          <a:xfrm>
            <a:off x="10450007" y="3957143"/>
            <a:ext cx="1147670" cy="369332"/>
          </a:xfrm>
          <a:prstGeom prst="rect">
            <a:avLst/>
          </a:prstGeom>
          <a:solidFill>
            <a:srgbClr val="000000">
              <a:alpha val="50196"/>
            </a:srgbClr>
          </a:solidFill>
        </p:spPr>
        <p:txBody>
          <a:bodyPr wrap="none" rtlCol="0">
            <a:spAutoFit/>
          </a:bodyPr>
          <a:lstStyle/>
          <a:p>
            <a:r>
              <a:rPr lang="en-US" altLang="zh-TW" b="1" dirty="0" smtClean="0">
                <a:solidFill>
                  <a:schemeClr val="bg1"/>
                </a:solidFill>
                <a:latin typeface="Corbel" pitchFamily="34" charset="0"/>
              </a:rPr>
              <a:t>Stop Sign</a:t>
            </a:r>
            <a:endParaRPr lang="zh-TW" altLang="en-US" b="1" dirty="0">
              <a:solidFill>
                <a:schemeClr val="bg1"/>
              </a:solidFill>
              <a:latin typeface="Corbel" pitchFamily="34" charset="0"/>
            </a:endParaRPr>
          </a:p>
        </p:txBody>
      </p:sp>
      <p:sp>
        <p:nvSpPr>
          <p:cNvPr id="148" name="Content Placeholder 9"/>
          <p:cNvSpPr txBox="1">
            <a:spLocks/>
          </p:cNvSpPr>
          <p:nvPr/>
        </p:nvSpPr>
        <p:spPr>
          <a:xfrm>
            <a:off x="381000" y="4038600"/>
            <a:ext cx="10924493" cy="2407075"/>
          </a:xfrm>
          <a:prstGeom prst="rect">
            <a:avLst/>
          </a:prstGeom>
        </p:spPr>
        <p:txBody>
          <a:bodyPr>
            <a:normAutofit/>
          </a:bodyPr>
          <a:lstStyle>
            <a:lvl1pPr marL="91438" indent="-91438" algn="l" defTabSz="914377"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69" indent="-137157" algn="l" defTabSz="914377"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21"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en-US" sz="2800" dirty="0" smtClean="0">
              <a:latin typeface="Trebuchet MS"/>
              <a:cs typeface="Trebuchet MS"/>
            </a:endParaRPr>
          </a:p>
          <a:p>
            <a:r>
              <a:rPr lang="en-US" sz="2800" dirty="0" smtClean="0">
                <a:latin typeface="Trebuchet MS"/>
                <a:cs typeface="Trebuchet MS"/>
              </a:rPr>
              <a:t>Computationally expensive and memory-intensive</a:t>
            </a:r>
          </a:p>
          <a:p>
            <a:pPr lvl="1"/>
            <a:r>
              <a:rPr lang="en-US" sz="2400" dirty="0" smtClean="0">
                <a:latin typeface="Trebuchet MS"/>
                <a:cs typeface="Trebuchet MS"/>
              </a:rPr>
              <a:t>Server is hundreds of times faster than embedded/mobile computer</a:t>
            </a:r>
          </a:p>
          <a:p>
            <a:pPr lvl="1"/>
            <a:r>
              <a:rPr lang="en-US" sz="2400" smtClean="0">
                <a:latin typeface="Trebuchet MS"/>
                <a:cs typeface="Trebuchet MS"/>
              </a:rPr>
              <a:t>Scaling to </a:t>
            </a:r>
            <a:r>
              <a:rPr lang="en-US" sz="2400" dirty="0" smtClean="0">
                <a:latin typeface="Trebuchet MS"/>
                <a:cs typeface="Trebuchet MS"/>
              </a:rPr>
              <a:t>large number of images requires servers</a:t>
            </a:r>
          </a:p>
          <a:p>
            <a:pPr marL="0" indent="0">
              <a:buFont typeface="Tw Cen MT" panose="020B0602020104020603" pitchFamily="34" charset="0"/>
              <a:buNone/>
            </a:pPr>
            <a:endParaRPr lang="en-US" sz="2400" dirty="0">
              <a:latin typeface="Trebuchet MS"/>
              <a:cs typeface="Trebuchet MS"/>
            </a:endParaRPr>
          </a:p>
        </p:txBody>
      </p:sp>
    </p:spTree>
    <p:extLst>
      <p:ext uri="{BB962C8B-B14F-4D97-AF65-F5344CB8AC3E}">
        <p14:creationId xmlns:p14="http://schemas.microsoft.com/office/powerpoint/2010/main" val="34621022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4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8">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server offload</a:t>
            </a:r>
            <a:endParaRPr lang="en-US" dirty="0"/>
          </a:p>
        </p:txBody>
      </p:sp>
      <p:sp>
        <p:nvSpPr>
          <p:cNvPr id="149" name="Rounded Rectangle 148"/>
          <p:cNvSpPr/>
          <p:nvPr/>
        </p:nvSpPr>
        <p:spPr>
          <a:xfrm>
            <a:off x="3914769" y="3404102"/>
            <a:ext cx="3851228" cy="929136"/>
          </a:xfrm>
          <a:prstGeom prst="roundRe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0" name="Rounded Rectangle 149"/>
          <p:cNvSpPr/>
          <p:nvPr/>
        </p:nvSpPr>
        <p:spPr>
          <a:xfrm>
            <a:off x="3719204" y="1522588"/>
            <a:ext cx="4233400" cy="897963"/>
          </a:xfrm>
          <a:prstGeom prst="roundRe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1" name="TextBox 150"/>
          <p:cNvSpPr txBox="1"/>
          <p:nvPr/>
        </p:nvSpPr>
        <p:spPr>
          <a:xfrm>
            <a:off x="5314888" y="1143000"/>
            <a:ext cx="902811" cy="400110"/>
          </a:xfrm>
          <a:prstGeom prst="rect">
            <a:avLst/>
          </a:prstGeom>
          <a:noFill/>
          <a:ln w="19050">
            <a:noFill/>
          </a:ln>
        </p:spPr>
        <p:txBody>
          <a:bodyPr wrap="none" rtlCol="0">
            <a:spAutoFit/>
          </a:bodyPr>
          <a:lstStyle/>
          <a:p>
            <a:pPr algn="ctr"/>
            <a:r>
              <a:rPr lang="en-US" sz="2000" b="1" dirty="0" smtClean="0">
                <a:latin typeface="Corbel" panose="020B0503020204020204" pitchFamily="34" charset="0"/>
              </a:rPr>
              <a:t>Server</a:t>
            </a:r>
            <a:endParaRPr lang="en-US" sz="2000" b="1" dirty="0">
              <a:latin typeface="Corbel" panose="020B0503020204020204" pitchFamily="34" charset="0"/>
            </a:endParaRPr>
          </a:p>
        </p:txBody>
      </p:sp>
      <p:sp>
        <p:nvSpPr>
          <p:cNvPr id="152" name="TextBox 151"/>
          <p:cNvSpPr txBox="1"/>
          <p:nvPr/>
        </p:nvSpPr>
        <p:spPr>
          <a:xfrm>
            <a:off x="5357990" y="3085953"/>
            <a:ext cx="834133" cy="400110"/>
          </a:xfrm>
          <a:prstGeom prst="rect">
            <a:avLst/>
          </a:prstGeom>
          <a:noFill/>
          <a:ln w="19050">
            <a:noFill/>
          </a:ln>
        </p:spPr>
        <p:txBody>
          <a:bodyPr wrap="none" rtlCol="0">
            <a:spAutoFit/>
          </a:bodyPr>
          <a:lstStyle/>
          <a:p>
            <a:pPr algn="ctr"/>
            <a:r>
              <a:rPr lang="en-US" sz="2000" b="1" dirty="0" smtClean="0">
                <a:latin typeface="Corbel" panose="020B0503020204020204" pitchFamily="34" charset="0"/>
              </a:rPr>
              <a:t>Client</a:t>
            </a:r>
            <a:endParaRPr lang="en-US" sz="2000" b="1" dirty="0">
              <a:latin typeface="Corbel" panose="020B0503020204020204" pitchFamily="34" charset="0"/>
            </a:endParaRPr>
          </a:p>
        </p:txBody>
      </p:sp>
      <p:sp>
        <p:nvSpPr>
          <p:cNvPr id="153" name="Rounded Rectangle 152"/>
          <p:cNvSpPr/>
          <p:nvPr/>
        </p:nvSpPr>
        <p:spPr>
          <a:xfrm>
            <a:off x="3813543" y="1706770"/>
            <a:ext cx="1086565" cy="556008"/>
          </a:xfrm>
          <a:prstGeom prst="roundRe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smtClean="0">
                <a:latin typeface="Corbel" panose="020B0503020204020204" pitchFamily="34" charset="0"/>
              </a:rPr>
              <a:t>Detection</a:t>
            </a:r>
            <a:endParaRPr lang="en-US" sz="1100" dirty="0">
              <a:latin typeface="Corbel" panose="020B0503020204020204" pitchFamily="34" charset="0"/>
            </a:endParaRPr>
          </a:p>
        </p:txBody>
      </p:sp>
      <p:sp>
        <p:nvSpPr>
          <p:cNvPr id="154" name="Rounded Rectangle 153"/>
          <p:cNvSpPr/>
          <p:nvPr/>
        </p:nvSpPr>
        <p:spPr>
          <a:xfrm>
            <a:off x="5116143" y="1706765"/>
            <a:ext cx="1129900" cy="556008"/>
          </a:xfrm>
          <a:prstGeom prst="roundRe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smtClean="0">
                <a:latin typeface="Corbel" panose="020B0503020204020204" pitchFamily="34" charset="0"/>
              </a:rPr>
              <a:t>Feature Extraction</a:t>
            </a:r>
            <a:endParaRPr lang="en-US" sz="1100" dirty="0">
              <a:latin typeface="Corbel" panose="020B0503020204020204" pitchFamily="34" charset="0"/>
            </a:endParaRPr>
          </a:p>
        </p:txBody>
      </p:sp>
      <p:sp>
        <p:nvSpPr>
          <p:cNvPr id="155" name="Rounded Rectangle 154"/>
          <p:cNvSpPr/>
          <p:nvPr/>
        </p:nvSpPr>
        <p:spPr>
          <a:xfrm>
            <a:off x="6475935" y="1706767"/>
            <a:ext cx="1384324" cy="556008"/>
          </a:xfrm>
          <a:prstGeom prst="roundRe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smtClean="0">
                <a:latin typeface="Corbel" panose="020B0503020204020204" pitchFamily="34" charset="0"/>
              </a:rPr>
              <a:t>Classification</a:t>
            </a:r>
            <a:endParaRPr lang="en-US" sz="1100" dirty="0">
              <a:latin typeface="Corbel" panose="020B0503020204020204" pitchFamily="34" charset="0"/>
            </a:endParaRPr>
          </a:p>
        </p:txBody>
      </p:sp>
      <p:cxnSp>
        <p:nvCxnSpPr>
          <p:cNvPr id="156" name="Elbow Connector 155"/>
          <p:cNvCxnSpPr>
            <a:stCxn id="150" idx="3"/>
          </p:cNvCxnSpPr>
          <p:nvPr/>
        </p:nvCxnSpPr>
        <p:spPr>
          <a:xfrm flipH="1">
            <a:off x="7274980" y="1971569"/>
            <a:ext cx="677624" cy="1853320"/>
          </a:xfrm>
          <a:prstGeom prst="bentConnector3">
            <a:avLst>
              <a:gd name="adj1" fmla="val -53477"/>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7" name="TextBox 156"/>
          <p:cNvSpPr txBox="1"/>
          <p:nvPr/>
        </p:nvSpPr>
        <p:spPr>
          <a:xfrm>
            <a:off x="8535598" y="2539822"/>
            <a:ext cx="1531789" cy="584776"/>
          </a:xfrm>
          <a:prstGeom prst="rect">
            <a:avLst/>
          </a:prstGeom>
          <a:noFill/>
          <a:ln w="19050">
            <a:noFill/>
          </a:ln>
        </p:spPr>
        <p:txBody>
          <a:bodyPr wrap="none" rtlCol="0">
            <a:spAutoFit/>
          </a:bodyPr>
          <a:lstStyle/>
          <a:p>
            <a:pPr algn="ctr"/>
            <a:r>
              <a:rPr lang="en-US" sz="1600" dirty="0" smtClean="0">
                <a:latin typeface="Corbel" panose="020B0503020204020204" pitchFamily="34" charset="0"/>
              </a:rPr>
              <a:t>Labels, </a:t>
            </a:r>
          </a:p>
          <a:p>
            <a:pPr algn="r"/>
            <a:r>
              <a:rPr lang="en-US" sz="1600" dirty="0" smtClean="0">
                <a:latin typeface="Corbel" panose="020B0503020204020204" pitchFamily="34" charset="0"/>
              </a:rPr>
              <a:t>bounding boxes</a:t>
            </a:r>
            <a:endParaRPr lang="en-US" sz="1600" dirty="0">
              <a:latin typeface="Corbel" panose="020B0503020204020204" pitchFamily="34" charset="0"/>
            </a:endParaRPr>
          </a:p>
        </p:txBody>
      </p:sp>
      <p:cxnSp>
        <p:nvCxnSpPr>
          <p:cNvPr id="158" name="Elbow Connector 157"/>
          <p:cNvCxnSpPr>
            <a:endCxn id="150" idx="1"/>
          </p:cNvCxnSpPr>
          <p:nvPr/>
        </p:nvCxnSpPr>
        <p:spPr>
          <a:xfrm rot="10800000">
            <a:off x="3719205" y="1971569"/>
            <a:ext cx="590241" cy="1853320"/>
          </a:xfrm>
          <a:prstGeom prst="bentConnector3">
            <a:avLst>
              <a:gd name="adj1" fmla="val 161394"/>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9" name="TextBox 158"/>
          <p:cNvSpPr txBox="1"/>
          <p:nvPr/>
        </p:nvSpPr>
        <p:spPr>
          <a:xfrm>
            <a:off x="2399963" y="2670677"/>
            <a:ext cx="729487" cy="338554"/>
          </a:xfrm>
          <a:prstGeom prst="rect">
            <a:avLst/>
          </a:prstGeom>
          <a:noFill/>
          <a:ln w="19050">
            <a:noFill/>
          </a:ln>
        </p:spPr>
        <p:txBody>
          <a:bodyPr wrap="none" rtlCol="0">
            <a:spAutoFit/>
          </a:bodyPr>
          <a:lstStyle/>
          <a:p>
            <a:r>
              <a:rPr lang="en-US" sz="1600" dirty="0" smtClean="0">
                <a:latin typeface="Corbel" panose="020B0503020204020204" pitchFamily="34" charset="0"/>
              </a:rPr>
              <a:t>Frame</a:t>
            </a:r>
            <a:endParaRPr lang="en-US" sz="1400" dirty="0">
              <a:latin typeface="Corbel" panose="020B0503020204020204" pitchFamily="34" charset="0"/>
            </a:endParaRPr>
          </a:p>
        </p:txBody>
      </p:sp>
      <p:cxnSp>
        <p:nvCxnSpPr>
          <p:cNvPr id="160" name="Straight Arrow Connector 159"/>
          <p:cNvCxnSpPr>
            <a:endCxn id="154" idx="1"/>
          </p:cNvCxnSpPr>
          <p:nvPr/>
        </p:nvCxnSpPr>
        <p:spPr>
          <a:xfrm>
            <a:off x="4900108" y="1984769"/>
            <a:ext cx="216035" cy="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1" name="Straight Arrow Connector 160"/>
          <p:cNvCxnSpPr>
            <a:stCxn id="154" idx="3"/>
            <a:endCxn id="155" idx="1"/>
          </p:cNvCxnSpPr>
          <p:nvPr/>
        </p:nvCxnSpPr>
        <p:spPr>
          <a:xfrm>
            <a:off x="6246043" y="1984771"/>
            <a:ext cx="229892" cy="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2" name="Rounded Rectangle 161"/>
          <p:cNvSpPr/>
          <p:nvPr/>
        </p:nvSpPr>
        <p:spPr>
          <a:xfrm>
            <a:off x="4299684" y="3604938"/>
            <a:ext cx="1251563" cy="471032"/>
          </a:xfrm>
          <a:prstGeom prst="roundRect">
            <a:avLst/>
          </a:prstGeom>
          <a:noFill/>
          <a:ln w="19050">
            <a:solidFill>
              <a:schemeClr val="tx1"/>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600" dirty="0" smtClean="0">
                <a:latin typeface="Corbel" panose="020B0503020204020204" pitchFamily="34" charset="0"/>
              </a:rPr>
              <a:t>Camera</a:t>
            </a:r>
            <a:endParaRPr lang="en-US" sz="1600" dirty="0">
              <a:latin typeface="Corbel" panose="020B0503020204020204" pitchFamily="34" charset="0"/>
            </a:endParaRPr>
          </a:p>
        </p:txBody>
      </p:sp>
      <p:sp>
        <p:nvSpPr>
          <p:cNvPr id="163" name="Rounded Rectangle 162"/>
          <p:cNvSpPr/>
          <p:nvPr/>
        </p:nvSpPr>
        <p:spPr>
          <a:xfrm>
            <a:off x="6016447" y="3604938"/>
            <a:ext cx="1251563" cy="471032"/>
          </a:xfrm>
          <a:prstGeom prst="roundRect">
            <a:avLst/>
          </a:prstGeom>
          <a:noFill/>
          <a:ln w="19050">
            <a:solidFill>
              <a:schemeClr val="tx1"/>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600" dirty="0" smtClean="0">
                <a:latin typeface="Corbel" panose="020B0503020204020204" pitchFamily="34" charset="0"/>
              </a:rPr>
              <a:t>Display</a:t>
            </a:r>
            <a:endParaRPr lang="en-US" sz="1600" dirty="0">
              <a:latin typeface="Corbel" panose="020B0503020204020204" pitchFamily="34" charset="0"/>
            </a:endParaRPr>
          </a:p>
        </p:txBody>
      </p:sp>
      <p:cxnSp>
        <p:nvCxnSpPr>
          <p:cNvPr id="164" name="Straight Arrow Connector 163"/>
          <p:cNvCxnSpPr/>
          <p:nvPr/>
        </p:nvCxnSpPr>
        <p:spPr>
          <a:xfrm>
            <a:off x="5551248" y="3821546"/>
            <a:ext cx="465200" cy="0"/>
          </a:xfrm>
          <a:prstGeom prst="straightConnector1">
            <a:avLst/>
          </a:prstGeom>
          <a:ln w="190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65" name="TextBox 164"/>
          <p:cNvSpPr txBox="1"/>
          <p:nvPr/>
        </p:nvSpPr>
        <p:spPr>
          <a:xfrm>
            <a:off x="3549303" y="2633821"/>
            <a:ext cx="1059079" cy="369332"/>
          </a:xfrm>
          <a:prstGeom prst="rect">
            <a:avLst/>
          </a:prstGeom>
          <a:noFill/>
          <a:ln w="19050">
            <a:noFill/>
          </a:ln>
        </p:spPr>
        <p:txBody>
          <a:bodyPr wrap="none" rtlCol="0">
            <a:spAutoFit/>
          </a:bodyPr>
          <a:lstStyle/>
          <a:p>
            <a:pPr algn="ctr"/>
            <a:r>
              <a:rPr lang="en-US" b="1" dirty="0" smtClean="0">
                <a:latin typeface="Corbel" panose="020B0503020204020204" pitchFamily="34" charset="0"/>
              </a:rPr>
              <a:t>Network</a:t>
            </a:r>
            <a:endParaRPr lang="en-US" b="1" dirty="0">
              <a:latin typeface="Corbel" panose="020B0503020204020204" pitchFamily="34" charset="0"/>
            </a:endParaRPr>
          </a:p>
        </p:txBody>
      </p:sp>
      <p:sp>
        <p:nvSpPr>
          <p:cNvPr id="166" name="Content Placeholder 9"/>
          <p:cNvSpPr txBox="1">
            <a:spLocks/>
          </p:cNvSpPr>
          <p:nvPr/>
        </p:nvSpPr>
        <p:spPr>
          <a:xfrm>
            <a:off x="358523" y="4299856"/>
            <a:ext cx="11816544" cy="187234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indent="-514350">
              <a:buNone/>
            </a:pPr>
            <a:r>
              <a:rPr lang="en-US" altLang="zh-TW" sz="3600" b="1" dirty="0" smtClean="0"/>
              <a:t>Two big challenges</a:t>
            </a:r>
            <a:endParaRPr lang="en-US" altLang="zh-TW" sz="2800" b="1" dirty="0" smtClean="0"/>
          </a:p>
          <a:p>
            <a:pPr marL="514350" indent="-514350">
              <a:buAutoNum type="arabicPeriod"/>
            </a:pPr>
            <a:r>
              <a:rPr lang="en-US" altLang="zh-TW" sz="2800" b="1" dirty="0" smtClean="0"/>
              <a:t>End-to-end latency </a:t>
            </a:r>
            <a:r>
              <a:rPr lang="en-US" altLang="zh-TW" sz="2800" dirty="0" smtClean="0"/>
              <a:t>lowers object recognition accuracy</a:t>
            </a:r>
          </a:p>
          <a:p>
            <a:pPr marL="514350" indent="-514350">
              <a:buNone/>
            </a:pPr>
            <a:r>
              <a:rPr lang="en-US" altLang="zh-TW" sz="2800" b="1" dirty="0" smtClean="0"/>
              <a:t>2. Bandwidth </a:t>
            </a:r>
            <a:r>
              <a:rPr lang="en-US" altLang="zh-TW" sz="2800" dirty="0" smtClean="0"/>
              <a:t>and</a:t>
            </a:r>
            <a:r>
              <a:rPr lang="en-US" altLang="zh-TW" sz="2800" b="1" dirty="0" smtClean="0"/>
              <a:t> battery-</a:t>
            </a:r>
            <a:r>
              <a:rPr lang="en-US" altLang="zh-TW" sz="2800" dirty="0" smtClean="0"/>
              <a:t>efficiency</a:t>
            </a:r>
            <a:endParaRPr lang="en-US" altLang="zh-TW" sz="2800" b="1" dirty="0" smtClean="0"/>
          </a:p>
          <a:p>
            <a:pPr marL="514350" indent="-514350">
              <a:buNone/>
            </a:pPr>
            <a:endParaRPr lang="en-US" altLang="zh-TW" sz="2800" dirty="0" smtClean="0"/>
          </a:p>
          <a:p>
            <a:pPr marL="0" indent="0">
              <a:buNone/>
            </a:pPr>
            <a:endParaRPr lang="en-US" altLang="zh-TW" sz="2800" b="1" dirty="0"/>
          </a:p>
        </p:txBody>
      </p:sp>
    </p:spTree>
    <p:extLst>
      <p:ext uri="{BB962C8B-B14F-4D97-AF65-F5344CB8AC3E}">
        <p14:creationId xmlns:p14="http://schemas.microsoft.com/office/powerpoint/2010/main" val="36587336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IDEA: Device-side active cache</a:t>
            </a:r>
            <a:endParaRPr lang="en-US" dirty="0"/>
          </a:p>
        </p:txBody>
      </p:sp>
      <p:sp>
        <p:nvSpPr>
          <p:cNvPr id="3" name="流程圖: 替代處理程序 31"/>
          <p:cNvSpPr/>
          <p:nvPr/>
        </p:nvSpPr>
        <p:spPr>
          <a:xfrm>
            <a:off x="3429000" y="4224338"/>
            <a:ext cx="1714500" cy="1328737"/>
          </a:xfrm>
          <a:prstGeom prst="flowChartAlternateProcess">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Content Placeholder 1"/>
          <p:cNvSpPr txBox="1">
            <a:spLocks/>
          </p:cNvSpPr>
          <p:nvPr/>
        </p:nvSpPr>
        <p:spPr>
          <a:xfrm>
            <a:off x="609398" y="1656194"/>
            <a:ext cx="8991801" cy="4351338"/>
          </a:xfrm>
          <a:prstGeom prst="rect">
            <a:avLst/>
          </a:prstGeom>
        </p:spPr>
        <p:txBody>
          <a:bodyPr>
            <a:normAutofit/>
          </a:bodyPr>
          <a:lstStyle>
            <a:lvl1pPr marL="91438" indent="-91438" algn="l" defTabSz="914377"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69" indent="-137157" algn="l" defTabSz="914377"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21"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defRPr/>
            </a:pPr>
            <a:r>
              <a:rPr lang="en-US" altLang="zh-TW" sz="2800" dirty="0" smtClean="0"/>
              <a:t>Cache and run tracking through the cached frames</a:t>
            </a:r>
          </a:p>
          <a:p>
            <a:pPr lvl="1"/>
            <a:endParaRPr lang="en-US" sz="2500" dirty="0" smtClean="0">
              <a:latin typeface="Corbel" pitchFamily="34" charset="0"/>
            </a:endParaRPr>
          </a:p>
          <a:p>
            <a:pPr lvl="1"/>
            <a:endParaRPr lang="en-US" sz="2500" dirty="0" smtClean="0">
              <a:latin typeface="Corbel" pitchFamily="34" charset="0"/>
            </a:endParaRPr>
          </a:p>
          <a:p>
            <a:pPr lvl="1"/>
            <a:endParaRPr lang="en-US" sz="2500" dirty="0" smtClean="0">
              <a:latin typeface="Corbel" pitchFamily="34" charset="0"/>
            </a:endParaRPr>
          </a:p>
          <a:p>
            <a:endParaRPr lang="en-US" sz="2800" dirty="0" smtClean="0">
              <a:latin typeface="Corbel" pitchFamily="34" charset="0"/>
            </a:endParaRPr>
          </a:p>
          <a:p>
            <a:endParaRPr lang="en-US" sz="2800" dirty="0">
              <a:latin typeface="Corbel" pitchFamily="34" charset="0"/>
            </a:endParaRPr>
          </a:p>
        </p:txBody>
      </p:sp>
      <p:pic>
        <p:nvPicPr>
          <p:cNvPr id="5"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7208" y="4146342"/>
            <a:ext cx="1938528" cy="1453896"/>
          </a:xfrm>
          <a:prstGeom prst="rect">
            <a:avLst/>
          </a:prstGeom>
        </p:spPr>
      </p:pic>
      <p:sp>
        <p:nvSpPr>
          <p:cNvPr id="6" name="TextBox 13"/>
          <p:cNvSpPr txBox="1"/>
          <p:nvPr/>
        </p:nvSpPr>
        <p:spPr>
          <a:xfrm>
            <a:off x="2067555" y="2555136"/>
            <a:ext cx="901208" cy="400110"/>
          </a:xfrm>
          <a:prstGeom prst="rect">
            <a:avLst/>
          </a:prstGeom>
          <a:noFill/>
          <a:ln w="19050">
            <a:noFill/>
          </a:ln>
        </p:spPr>
        <p:txBody>
          <a:bodyPr wrap="none" rtlCol="0">
            <a:spAutoFit/>
          </a:bodyPr>
          <a:lstStyle/>
          <a:p>
            <a:pPr algn="ctr"/>
            <a:r>
              <a:rPr lang="en-US" sz="2000" b="1" dirty="0" smtClean="0">
                <a:latin typeface="Corbel" panose="020B0503020204020204" pitchFamily="34" charset="0"/>
              </a:rPr>
              <a:t>Server</a:t>
            </a:r>
            <a:endParaRPr lang="en-US" sz="2000" b="1" dirty="0">
              <a:latin typeface="Corbel" panose="020B0503020204020204" pitchFamily="34" charset="0"/>
            </a:endParaRPr>
          </a:p>
        </p:txBody>
      </p:sp>
      <p:cxnSp>
        <p:nvCxnSpPr>
          <p:cNvPr id="7" name="Straight Arrow Connector 20"/>
          <p:cNvCxnSpPr>
            <a:stCxn id="5" idx="0"/>
          </p:cNvCxnSpPr>
          <p:nvPr/>
        </p:nvCxnSpPr>
        <p:spPr>
          <a:xfrm flipV="1">
            <a:off x="1336472" y="2928575"/>
            <a:ext cx="381415" cy="121776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8" name="Picture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67611" y="3598778"/>
            <a:ext cx="530227" cy="397670"/>
          </a:xfrm>
          <a:prstGeom prst="rect">
            <a:avLst/>
          </a:prstGeom>
        </p:spPr>
      </p:pic>
      <p:pic>
        <p:nvPicPr>
          <p:cNvPr id="9" name="Picture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03771" y="4760649"/>
            <a:ext cx="484632" cy="363474"/>
          </a:xfrm>
          <a:prstGeom prst="rect">
            <a:avLst/>
          </a:prstGeom>
          <a:ln>
            <a:noFill/>
          </a:ln>
          <a:scene3d>
            <a:camera prst="isometricRightUp"/>
            <a:lightRig rig="threePt" dir="t"/>
          </a:scene3d>
        </p:spPr>
      </p:pic>
      <p:pic>
        <p:nvPicPr>
          <p:cNvPr id="10" name="Picture 2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635293" y="4755434"/>
            <a:ext cx="487680" cy="365760"/>
          </a:xfrm>
          <a:prstGeom prst="rect">
            <a:avLst/>
          </a:prstGeom>
          <a:ln>
            <a:noFill/>
          </a:ln>
          <a:scene3d>
            <a:camera prst="isometricRightUp"/>
            <a:lightRig rig="threePt" dir="t"/>
          </a:scene3d>
        </p:spPr>
      </p:pic>
      <p:pic>
        <p:nvPicPr>
          <p:cNvPr id="11" name="Picture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49491" y="4771441"/>
            <a:ext cx="487680" cy="365760"/>
          </a:xfrm>
          <a:prstGeom prst="rect">
            <a:avLst/>
          </a:prstGeom>
          <a:ln>
            <a:noFill/>
          </a:ln>
          <a:scene3d>
            <a:camera prst="isometricRightUp"/>
            <a:lightRig rig="threePt" dir="t"/>
          </a:scene3d>
        </p:spPr>
      </p:pic>
      <p:pic>
        <p:nvPicPr>
          <p:cNvPr id="12" name="Picture 3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875218" y="4760649"/>
            <a:ext cx="487680" cy="365760"/>
          </a:xfrm>
          <a:prstGeom prst="rect">
            <a:avLst/>
          </a:prstGeom>
          <a:ln>
            <a:noFill/>
          </a:ln>
          <a:scene3d>
            <a:camera prst="isometricRightUp"/>
            <a:lightRig rig="threePt" dir="t"/>
          </a:scene3d>
        </p:spPr>
      </p:pic>
      <p:pic>
        <p:nvPicPr>
          <p:cNvPr id="13" name="Picture 3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040352" y="4764203"/>
            <a:ext cx="487680" cy="365760"/>
          </a:xfrm>
          <a:prstGeom prst="rect">
            <a:avLst/>
          </a:prstGeom>
          <a:ln>
            <a:noFill/>
          </a:ln>
          <a:scene3d>
            <a:camera prst="isometricRightUp"/>
            <a:lightRig rig="threePt" dir="t"/>
          </a:scene3d>
        </p:spPr>
      </p:pic>
      <p:cxnSp>
        <p:nvCxnSpPr>
          <p:cNvPr id="14" name="Straight Arrow Connector 20"/>
          <p:cNvCxnSpPr/>
          <p:nvPr/>
        </p:nvCxnSpPr>
        <p:spPr>
          <a:xfrm flipV="1">
            <a:off x="1699260" y="2946400"/>
            <a:ext cx="1780540" cy="508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TextBox 11"/>
          <p:cNvSpPr txBox="1"/>
          <p:nvPr/>
        </p:nvSpPr>
        <p:spPr>
          <a:xfrm>
            <a:off x="955858" y="5569631"/>
            <a:ext cx="946156" cy="369332"/>
          </a:xfrm>
          <a:prstGeom prst="rect">
            <a:avLst/>
          </a:prstGeom>
          <a:noFill/>
        </p:spPr>
        <p:txBody>
          <a:bodyPr wrap="none" rtlCol="0">
            <a:spAutoFit/>
          </a:bodyPr>
          <a:lstStyle/>
          <a:p>
            <a:r>
              <a:rPr lang="en-US" dirty="0" smtClean="0"/>
              <a:t>Frame 0</a:t>
            </a:r>
            <a:endParaRPr lang="en-US" dirty="0"/>
          </a:p>
        </p:txBody>
      </p:sp>
      <p:sp>
        <p:nvSpPr>
          <p:cNvPr id="16" name="TextBox 11"/>
          <p:cNvSpPr txBox="1"/>
          <p:nvPr/>
        </p:nvSpPr>
        <p:spPr>
          <a:xfrm>
            <a:off x="3596639" y="4236131"/>
            <a:ext cx="1384674" cy="369332"/>
          </a:xfrm>
          <a:prstGeom prst="rect">
            <a:avLst/>
          </a:prstGeom>
          <a:noFill/>
        </p:spPr>
        <p:txBody>
          <a:bodyPr wrap="none" rtlCol="0">
            <a:spAutoFit/>
          </a:bodyPr>
          <a:lstStyle/>
          <a:p>
            <a:r>
              <a:rPr lang="en-US" dirty="0" smtClean="0"/>
              <a:t>Active Cache</a:t>
            </a:r>
            <a:endParaRPr lang="en-US" dirty="0"/>
          </a:p>
        </p:txBody>
      </p:sp>
      <p:sp>
        <p:nvSpPr>
          <p:cNvPr id="17" name="TextBox 97"/>
          <p:cNvSpPr txBox="1"/>
          <p:nvPr/>
        </p:nvSpPr>
        <p:spPr>
          <a:xfrm>
            <a:off x="1651537" y="3391265"/>
            <a:ext cx="1059906" cy="369332"/>
          </a:xfrm>
          <a:prstGeom prst="rect">
            <a:avLst/>
          </a:prstGeom>
          <a:noFill/>
          <a:ln w="19050">
            <a:noFill/>
          </a:ln>
        </p:spPr>
        <p:txBody>
          <a:bodyPr wrap="none" rtlCol="0">
            <a:spAutoFit/>
          </a:bodyPr>
          <a:lstStyle/>
          <a:p>
            <a:pPr algn="ctr"/>
            <a:r>
              <a:rPr lang="en-US" b="1" dirty="0" smtClean="0">
                <a:latin typeface="Corbel" panose="020B0503020204020204" pitchFamily="34" charset="0"/>
              </a:rPr>
              <a:t>Network</a:t>
            </a:r>
            <a:endParaRPr lang="en-US" b="1" dirty="0">
              <a:latin typeface="Corbel" panose="020B0503020204020204" pitchFamily="34" charset="0"/>
            </a:endParaRPr>
          </a:p>
        </p:txBody>
      </p:sp>
    </p:spTree>
    <p:extLst>
      <p:ext uri="{BB962C8B-B14F-4D97-AF65-F5344CB8AC3E}">
        <p14:creationId xmlns:p14="http://schemas.microsoft.com/office/powerpoint/2010/main" val="22804565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7" presetClass="path" presetSubtype="0" accel="50000" decel="50000" fill="hold" nodeType="clickEffect">
                                  <p:stCondLst>
                                    <p:cond delay="0"/>
                                  </p:stCondLst>
                                  <p:childTnLst>
                                    <p:animMotion origin="layout" path="M 1.875E-6 -3.7037E-6 L 1.875E-6 -0.06018 C 1.875E-6 -0.0875 0.04674 -0.12037 0.08489 -0.12037 L 0.16979 -0.12037 " pathEditMode="relative" rAng="0" ptsTypes="FfFF">
                                      <p:cBhvr>
                                        <p:cTn id="6" dur="1000" fill="hold"/>
                                        <p:tgtEl>
                                          <p:spTgt spid="8"/>
                                        </p:tgtEl>
                                        <p:attrNameLst>
                                          <p:attrName>ppt_x</p:attrName>
                                          <p:attrName>ppt_y</p:attrName>
                                        </p:attrNameLst>
                                      </p:cBhvr>
                                      <p:rCtr x="8490" y="-6019"/>
                                    </p:animMotion>
                                  </p:childTnLst>
                                </p:cTn>
                              </p:par>
                              <p:par>
                                <p:cTn id="7" presetID="22" presetClass="entr" presetSubtype="8" fill="hold" nodeType="withEffect">
                                  <p:stCondLst>
                                    <p:cond delay="0"/>
                                  </p:stCondLst>
                                  <p:childTnLst>
                                    <p:set>
                                      <p:cBhvr>
                                        <p:cTn id="8" dur="1" fill="hold">
                                          <p:stCondLst>
                                            <p:cond delay="0"/>
                                          </p:stCondLst>
                                        </p:cTn>
                                        <p:tgtEl>
                                          <p:spTgt spid="9"/>
                                        </p:tgtEl>
                                        <p:attrNameLst>
                                          <p:attrName>style.visibility</p:attrName>
                                        </p:attrNameLst>
                                      </p:cBhvr>
                                      <p:to>
                                        <p:strVal val="visible"/>
                                      </p:to>
                                    </p:set>
                                    <p:animEffect transition="in" filter="wipe(left)">
                                      <p:cBhvr>
                                        <p:cTn id="9" dur="1000"/>
                                        <p:tgtEl>
                                          <p:spTgt spid="9"/>
                                        </p:tgtEl>
                                      </p:cBhvr>
                                    </p:animEffect>
                                  </p:childTnLst>
                                </p:cTn>
                              </p:par>
                              <p:par>
                                <p:cTn id="10" presetID="22" presetClass="entr" presetSubtype="8"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1000"/>
                                        <p:tgtEl>
                                          <p:spTgt spid="10"/>
                                        </p:tgtEl>
                                      </p:cBhvr>
                                    </p:animEffect>
                                  </p:childTnLst>
                                </p:cTn>
                              </p:par>
                              <p:par>
                                <p:cTn id="13" presetID="22" presetClass="entr" presetSubtype="8"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left)">
                                      <p:cBhvr>
                                        <p:cTn id="15" dur="1000"/>
                                        <p:tgtEl>
                                          <p:spTgt spid="11"/>
                                        </p:tgtEl>
                                      </p:cBhvr>
                                    </p:animEffect>
                                  </p:childTnLst>
                                </p:cTn>
                              </p:par>
                              <p:par>
                                <p:cTn id="16" presetID="22" presetClass="entr" presetSubtype="8"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left)">
                                      <p:cBhvr>
                                        <p:cTn id="18" dur="1000"/>
                                        <p:tgtEl>
                                          <p:spTgt spid="12"/>
                                        </p:tgtEl>
                                      </p:cBhvr>
                                    </p:animEffect>
                                  </p:childTnLst>
                                </p:cTn>
                              </p:par>
                              <p:par>
                                <p:cTn id="19" presetID="22" presetClass="entr" presetSubtype="8"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left)">
                                      <p:cBhvr>
                                        <p:cTn id="21"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流程圖: 替代處理程序 31"/>
          <p:cNvSpPr/>
          <p:nvPr/>
        </p:nvSpPr>
        <p:spPr>
          <a:xfrm>
            <a:off x="3429000" y="4224338"/>
            <a:ext cx="1714500" cy="1328737"/>
          </a:xfrm>
          <a:prstGeom prst="flowChartAlternateProcess">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7208" y="4146342"/>
            <a:ext cx="1938528" cy="1453896"/>
          </a:xfrm>
          <a:prstGeom prst="rect">
            <a:avLst/>
          </a:prstGeom>
        </p:spPr>
      </p:pic>
      <p:sp>
        <p:nvSpPr>
          <p:cNvPr id="5" name="TextBox 13"/>
          <p:cNvSpPr txBox="1"/>
          <p:nvPr/>
        </p:nvSpPr>
        <p:spPr>
          <a:xfrm>
            <a:off x="2067555" y="2555136"/>
            <a:ext cx="901208" cy="400110"/>
          </a:xfrm>
          <a:prstGeom prst="rect">
            <a:avLst/>
          </a:prstGeom>
          <a:noFill/>
          <a:ln w="19050">
            <a:noFill/>
          </a:ln>
        </p:spPr>
        <p:txBody>
          <a:bodyPr wrap="none" rtlCol="0">
            <a:spAutoFit/>
          </a:bodyPr>
          <a:lstStyle/>
          <a:p>
            <a:pPr algn="ctr"/>
            <a:r>
              <a:rPr lang="en-US" sz="2000" b="1" dirty="0" smtClean="0">
                <a:latin typeface="Corbel" panose="020B0503020204020204" pitchFamily="34" charset="0"/>
              </a:rPr>
              <a:t>Server</a:t>
            </a:r>
            <a:endParaRPr lang="en-US" sz="2000" b="1" dirty="0">
              <a:latin typeface="Corbel" panose="020B0503020204020204" pitchFamily="34" charset="0"/>
            </a:endParaRPr>
          </a:p>
        </p:txBody>
      </p:sp>
      <p:cxnSp>
        <p:nvCxnSpPr>
          <p:cNvPr id="6" name="Straight Arrow Connector 20"/>
          <p:cNvCxnSpPr>
            <a:stCxn id="4" idx="0"/>
          </p:cNvCxnSpPr>
          <p:nvPr/>
        </p:nvCxnSpPr>
        <p:spPr>
          <a:xfrm flipV="1">
            <a:off x="1336472" y="2928575"/>
            <a:ext cx="381415" cy="121776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 name="Straight Arrow Connector 22"/>
          <p:cNvCxnSpPr/>
          <p:nvPr/>
        </p:nvCxnSpPr>
        <p:spPr>
          <a:xfrm>
            <a:off x="3473712" y="2930796"/>
            <a:ext cx="450589" cy="16831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8" name="群組 32"/>
          <p:cNvGrpSpPr/>
          <p:nvPr/>
        </p:nvGrpSpPr>
        <p:grpSpPr>
          <a:xfrm>
            <a:off x="3321776" y="2510555"/>
            <a:ext cx="670494" cy="703667"/>
            <a:chOff x="3597548" y="3018555"/>
            <a:chExt cx="670494" cy="703667"/>
          </a:xfrm>
        </p:grpSpPr>
        <p:pic>
          <p:nvPicPr>
            <p:cNvPr id="9" name="Picture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97548" y="3324552"/>
              <a:ext cx="530227" cy="397670"/>
            </a:xfrm>
            <a:prstGeom prst="rect">
              <a:avLst/>
            </a:prstGeom>
          </p:spPr>
        </p:pic>
        <p:sp>
          <p:nvSpPr>
            <p:cNvPr id="10" name="Rectangle 24"/>
            <p:cNvSpPr/>
            <p:nvPr/>
          </p:nvSpPr>
          <p:spPr>
            <a:xfrm>
              <a:off x="3825705" y="3461072"/>
              <a:ext cx="135732" cy="123825"/>
            </a:xfrm>
            <a:prstGeom prst="rect">
              <a:avLst/>
            </a:prstGeom>
            <a:noFill/>
            <a:ln w="381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25"/>
            <p:cNvSpPr txBox="1"/>
            <p:nvPr/>
          </p:nvSpPr>
          <p:spPr>
            <a:xfrm>
              <a:off x="3631329" y="3018555"/>
              <a:ext cx="636713" cy="369332"/>
            </a:xfrm>
            <a:prstGeom prst="rect">
              <a:avLst/>
            </a:prstGeom>
            <a:noFill/>
          </p:spPr>
          <p:txBody>
            <a:bodyPr wrap="none" rtlCol="0">
              <a:spAutoFit/>
            </a:bodyPr>
            <a:lstStyle/>
            <a:p>
              <a:r>
                <a:rPr lang="en-US" dirty="0" smtClean="0"/>
                <a:t>Alice</a:t>
              </a:r>
              <a:endParaRPr lang="en-US" dirty="0"/>
            </a:p>
          </p:txBody>
        </p:sp>
      </p:grpSp>
      <p:pic>
        <p:nvPicPr>
          <p:cNvPr id="12" name="Picture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03771" y="4760649"/>
            <a:ext cx="484632" cy="363474"/>
          </a:xfrm>
          <a:prstGeom prst="rect">
            <a:avLst/>
          </a:prstGeom>
          <a:ln>
            <a:noFill/>
          </a:ln>
          <a:scene3d>
            <a:camera prst="isometricRightUp"/>
            <a:lightRig rig="threePt" dir="t"/>
          </a:scene3d>
        </p:spPr>
      </p:pic>
      <p:pic>
        <p:nvPicPr>
          <p:cNvPr id="13" name="Picture 2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635293" y="4755434"/>
            <a:ext cx="487680" cy="365760"/>
          </a:xfrm>
          <a:prstGeom prst="rect">
            <a:avLst/>
          </a:prstGeom>
          <a:ln>
            <a:noFill/>
          </a:ln>
          <a:scene3d>
            <a:camera prst="isometricRightUp"/>
            <a:lightRig rig="threePt" dir="t"/>
          </a:scene3d>
        </p:spPr>
      </p:pic>
      <p:pic>
        <p:nvPicPr>
          <p:cNvPr id="14" name="Picture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49491" y="4771441"/>
            <a:ext cx="487680" cy="365760"/>
          </a:xfrm>
          <a:prstGeom prst="rect">
            <a:avLst/>
          </a:prstGeom>
          <a:ln>
            <a:noFill/>
          </a:ln>
          <a:scene3d>
            <a:camera prst="isometricRightUp"/>
            <a:lightRig rig="threePt" dir="t"/>
          </a:scene3d>
        </p:spPr>
      </p:pic>
      <p:pic>
        <p:nvPicPr>
          <p:cNvPr id="15" name="Picture 3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875218" y="4760649"/>
            <a:ext cx="487680" cy="365760"/>
          </a:xfrm>
          <a:prstGeom prst="rect">
            <a:avLst/>
          </a:prstGeom>
          <a:ln>
            <a:noFill/>
          </a:ln>
          <a:scene3d>
            <a:camera prst="isometricRightUp"/>
            <a:lightRig rig="threePt" dir="t"/>
          </a:scene3d>
        </p:spPr>
      </p:pic>
      <p:pic>
        <p:nvPicPr>
          <p:cNvPr id="16" name="Picture 3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040352" y="4764203"/>
            <a:ext cx="487680" cy="365760"/>
          </a:xfrm>
          <a:prstGeom prst="rect">
            <a:avLst/>
          </a:prstGeom>
          <a:ln>
            <a:noFill/>
          </a:ln>
          <a:scene3d>
            <a:camera prst="isometricRightUp"/>
            <a:lightRig rig="threePt" dir="t"/>
          </a:scene3d>
        </p:spPr>
      </p:pic>
      <p:pic>
        <p:nvPicPr>
          <p:cNvPr id="17" name="Picture 3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182558" y="4760554"/>
            <a:ext cx="487680" cy="365760"/>
          </a:xfrm>
          <a:prstGeom prst="rect">
            <a:avLst/>
          </a:prstGeom>
          <a:ln>
            <a:noFill/>
          </a:ln>
          <a:scene3d>
            <a:camera prst="isometricRightUp"/>
            <a:lightRig rig="threePt" dir="t"/>
          </a:scene3d>
        </p:spPr>
      </p:pic>
      <p:pic>
        <p:nvPicPr>
          <p:cNvPr id="18" name="Picture 3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312215" y="4746424"/>
            <a:ext cx="487680" cy="365760"/>
          </a:xfrm>
          <a:prstGeom prst="rect">
            <a:avLst/>
          </a:prstGeom>
          <a:ln>
            <a:noFill/>
          </a:ln>
          <a:scene3d>
            <a:camera prst="isometricRightUp"/>
            <a:lightRig rig="threePt" dir="t"/>
          </a:scene3d>
        </p:spPr>
      </p:pic>
      <p:pic>
        <p:nvPicPr>
          <p:cNvPr id="19" name="Picture 3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490513" y="4771441"/>
            <a:ext cx="487680" cy="365760"/>
          </a:xfrm>
          <a:prstGeom prst="rect">
            <a:avLst/>
          </a:prstGeom>
          <a:ln>
            <a:noFill/>
          </a:ln>
          <a:scene3d>
            <a:camera prst="isometricRightUp"/>
            <a:lightRig rig="threePt" dir="t"/>
          </a:scene3d>
        </p:spPr>
      </p:pic>
      <p:pic>
        <p:nvPicPr>
          <p:cNvPr id="20" name="Picture 4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626649" y="4778639"/>
            <a:ext cx="487680" cy="365760"/>
          </a:xfrm>
          <a:prstGeom prst="rect">
            <a:avLst/>
          </a:prstGeom>
          <a:ln>
            <a:noFill/>
          </a:ln>
          <a:scene3d>
            <a:camera prst="isometricRightUp"/>
            <a:lightRig rig="threePt" dir="t"/>
          </a:scene3d>
        </p:spPr>
      </p:pic>
      <p:cxnSp>
        <p:nvCxnSpPr>
          <p:cNvPr id="21" name="Straight Arrow Connector 20"/>
          <p:cNvCxnSpPr/>
          <p:nvPr/>
        </p:nvCxnSpPr>
        <p:spPr>
          <a:xfrm flipV="1">
            <a:off x="1699260" y="2946400"/>
            <a:ext cx="1780540" cy="508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 name="TextBox 11"/>
          <p:cNvSpPr txBox="1"/>
          <p:nvPr/>
        </p:nvSpPr>
        <p:spPr>
          <a:xfrm>
            <a:off x="955858" y="5569631"/>
            <a:ext cx="946156" cy="369332"/>
          </a:xfrm>
          <a:prstGeom prst="rect">
            <a:avLst/>
          </a:prstGeom>
          <a:noFill/>
        </p:spPr>
        <p:txBody>
          <a:bodyPr wrap="none" rtlCol="0">
            <a:spAutoFit/>
          </a:bodyPr>
          <a:lstStyle/>
          <a:p>
            <a:r>
              <a:rPr lang="en-US" dirty="0" smtClean="0"/>
              <a:t>Frame 0</a:t>
            </a:r>
            <a:endParaRPr lang="en-US" dirty="0"/>
          </a:p>
        </p:txBody>
      </p:sp>
      <p:sp>
        <p:nvSpPr>
          <p:cNvPr id="23" name="TextBox 11"/>
          <p:cNvSpPr txBox="1"/>
          <p:nvPr/>
        </p:nvSpPr>
        <p:spPr>
          <a:xfrm>
            <a:off x="3626142" y="4236131"/>
            <a:ext cx="1384674" cy="369332"/>
          </a:xfrm>
          <a:prstGeom prst="rect">
            <a:avLst/>
          </a:prstGeom>
          <a:noFill/>
        </p:spPr>
        <p:txBody>
          <a:bodyPr wrap="none" rtlCol="0">
            <a:spAutoFit/>
          </a:bodyPr>
          <a:lstStyle/>
          <a:p>
            <a:r>
              <a:rPr lang="en-US" dirty="0" smtClean="0"/>
              <a:t>Active Cache</a:t>
            </a:r>
            <a:endParaRPr lang="en-US" dirty="0"/>
          </a:p>
        </p:txBody>
      </p:sp>
      <p:sp>
        <p:nvSpPr>
          <p:cNvPr id="24" name="TextBox 97"/>
          <p:cNvSpPr txBox="1"/>
          <p:nvPr/>
        </p:nvSpPr>
        <p:spPr>
          <a:xfrm>
            <a:off x="1560097" y="3372977"/>
            <a:ext cx="1059906" cy="369332"/>
          </a:xfrm>
          <a:prstGeom prst="rect">
            <a:avLst/>
          </a:prstGeom>
          <a:noFill/>
          <a:ln w="19050">
            <a:noFill/>
          </a:ln>
        </p:spPr>
        <p:txBody>
          <a:bodyPr wrap="none" rtlCol="0">
            <a:spAutoFit/>
          </a:bodyPr>
          <a:lstStyle/>
          <a:p>
            <a:pPr algn="ctr"/>
            <a:r>
              <a:rPr lang="en-US" b="1" dirty="0" smtClean="0">
                <a:latin typeface="Corbel" panose="020B0503020204020204" pitchFamily="34" charset="0"/>
              </a:rPr>
              <a:t>Network</a:t>
            </a:r>
            <a:endParaRPr lang="en-US" b="1" dirty="0">
              <a:latin typeface="Corbel" panose="020B0503020204020204" pitchFamily="34" charset="0"/>
            </a:endParaRPr>
          </a:p>
        </p:txBody>
      </p:sp>
    </p:spTree>
    <p:extLst>
      <p:ext uri="{BB962C8B-B14F-4D97-AF65-F5344CB8AC3E}">
        <p14:creationId xmlns:p14="http://schemas.microsoft.com/office/powerpoint/2010/main" val="4571475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1000"/>
                                        <p:tgtEl>
                                          <p:spTgt spid="7"/>
                                        </p:tgtEl>
                                      </p:cBhvr>
                                    </p:animEffect>
                                  </p:childTnLst>
                                </p:cTn>
                              </p:par>
                              <p:par>
                                <p:cTn id="8" presetID="56" presetClass="path" presetSubtype="0" accel="50000" decel="50000" fill="hold" nodeType="withEffect">
                                  <p:stCondLst>
                                    <p:cond delay="0"/>
                                  </p:stCondLst>
                                  <p:childTnLst>
                                    <p:animMotion origin="layout" path="M 3.61111E-6 1.38728E-6 L 0.05 0.25688 " pathEditMode="relative" rAng="0" ptsTypes="AA">
                                      <p:cBhvr>
                                        <p:cTn id="9" dur="1000" fill="hold"/>
                                        <p:tgtEl>
                                          <p:spTgt spid="8"/>
                                        </p:tgtEl>
                                        <p:attrNameLst>
                                          <p:attrName>ppt_x</p:attrName>
                                          <p:attrName>ppt_y</p:attrName>
                                        </p:attrNameLst>
                                      </p:cBhvr>
                                      <p:rCtr x="2500" y="12800"/>
                                    </p:animMotion>
                                  </p:childTnLst>
                                </p:cTn>
                              </p:par>
                              <p:par>
                                <p:cTn id="10" presetID="22" presetClass="entr" presetSubtype="8"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1000"/>
                                        <p:tgtEl>
                                          <p:spTgt spid="17"/>
                                        </p:tgtEl>
                                      </p:cBhvr>
                                    </p:animEffect>
                                  </p:childTnLst>
                                </p:cTn>
                              </p:par>
                              <p:par>
                                <p:cTn id="13" presetID="22" presetClass="entr" presetSubtype="8"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1000"/>
                                        <p:tgtEl>
                                          <p:spTgt spid="18"/>
                                        </p:tgtEl>
                                      </p:cBhvr>
                                    </p:animEffect>
                                  </p:childTnLst>
                                </p:cTn>
                              </p:par>
                              <p:par>
                                <p:cTn id="16" presetID="22" presetClass="entr" presetSubtype="8" fill="hold"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left)">
                                      <p:cBhvr>
                                        <p:cTn id="18" dur="1000"/>
                                        <p:tgtEl>
                                          <p:spTgt spid="19"/>
                                        </p:tgtEl>
                                      </p:cBhvr>
                                    </p:animEffect>
                                  </p:childTnLst>
                                </p:cTn>
                              </p:par>
                              <p:par>
                                <p:cTn id="19" presetID="22" presetClass="entr" presetSubtype="8"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wipe(left)">
                                      <p:cBhvr>
                                        <p:cTn id="21" dur="1000"/>
                                        <p:tgtEl>
                                          <p:spTgt spid="20"/>
                                        </p:tgtEl>
                                      </p:cBhvr>
                                    </p:animEffect>
                                  </p:childTnLst>
                                </p:cTn>
                              </p:par>
                            </p:childTnLst>
                          </p:cTn>
                        </p:par>
                        <p:par>
                          <p:cTn id="22" fill="hold">
                            <p:stCondLst>
                              <p:cond delay="1000"/>
                            </p:stCondLst>
                            <p:childTnLst>
                              <p:par>
                                <p:cTn id="23" presetID="1" presetClass="exit" presetSubtype="0" fill="hold" nodeType="afterEffect">
                                  <p:stCondLst>
                                    <p:cond delay="0"/>
                                  </p:stCondLst>
                                  <p:childTnLst>
                                    <p:set>
                                      <p:cBhvr>
                                        <p:cTn id="24"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65125"/>
            <a:ext cx="10820400" cy="1325563"/>
          </a:xfrm>
        </p:spPr>
        <p:txBody>
          <a:bodyPr/>
          <a:lstStyle/>
          <a:p>
            <a:r>
              <a:rPr lang="en-US" dirty="0" smtClean="0"/>
              <a:t>Extending range: mesh networks</a:t>
            </a:r>
            <a:endParaRPr lang="en-US" dirty="0"/>
          </a:p>
        </p:txBody>
      </p:sp>
      <p:sp>
        <p:nvSpPr>
          <p:cNvPr id="5" name="TextBox 4"/>
          <p:cNvSpPr txBox="1"/>
          <p:nvPr/>
        </p:nvSpPr>
        <p:spPr>
          <a:xfrm>
            <a:off x="685800" y="1295400"/>
            <a:ext cx="4198585" cy="461665"/>
          </a:xfrm>
          <a:prstGeom prst="rect">
            <a:avLst/>
          </a:prstGeom>
          <a:noFill/>
        </p:spPr>
        <p:txBody>
          <a:bodyPr wrap="none" rtlCol="0">
            <a:spAutoFit/>
          </a:bodyPr>
          <a:lstStyle/>
          <a:p>
            <a:r>
              <a:rPr lang="en-US" sz="2400" dirty="0" smtClean="0"/>
              <a:t>2010s: Mesh networks for </a:t>
            </a:r>
            <a:r>
              <a:rPr lang="en-US" sz="2400" dirty="0" err="1" smtClean="0"/>
              <a:t>IoT</a:t>
            </a:r>
            <a:endParaRPr lang="en-US" sz="2400" dirty="0" smtClean="0"/>
          </a:p>
        </p:txBody>
      </p:sp>
      <p:pic>
        <p:nvPicPr>
          <p:cNvPr id="8" name="Picture 7"/>
          <p:cNvPicPr>
            <a:picLocks noChangeAspect="1"/>
          </p:cNvPicPr>
          <p:nvPr/>
        </p:nvPicPr>
        <p:blipFill>
          <a:blip r:embed="rId2"/>
          <a:stretch>
            <a:fillRect/>
          </a:stretch>
        </p:blipFill>
        <p:spPr>
          <a:xfrm>
            <a:off x="1905000" y="1886756"/>
            <a:ext cx="2286000" cy="2532844"/>
          </a:xfrm>
          <a:prstGeom prst="rect">
            <a:avLst/>
          </a:prstGeom>
        </p:spPr>
      </p:pic>
      <p:pic>
        <p:nvPicPr>
          <p:cNvPr id="9" name="Picture 8"/>
          <p:cNvPicPr>
            <a:picLocks noChangeAspect="1"/>
          </p:cNvPicPr>
          <p:nvPr/>
        </p:nvPicPr>
        <p:blipFill>
          <a:blip r:embed="rId3"/>
          <a:stretch>
            <a:fillRect/>
          </a:stretch>
        </p:blipFill>
        <p:spPr>
          <a:xfrm>
            <a:off x="5791200" y="2209800"/>
            <a:ext cx="5867400" cy="2177457"/>
          </a:xfrm>
          <a:prstGeom prst="rect">
            <a:avLst/>
          </a:prstGeom>
        </p:spPr>
      </p:pic>
      <p:sp>
        <p:nvSpPr>
          <p:cNvPr id="10" name="TextBox 9"/>
          <p:cNvSpPr txBox="1"/>
          <p:nvPr/>
        </p:nvSpPr>
        <p:spPr>
          <a:xfrm>
            <a:off x="762000" y="2069068"/>
            <a:ext cx="873782" cy="369332"/>
          </a:xfrm>
          <a:prstGeom prst="rect">
            <a:avLst/>
          </a:prstGeom>
          <a:noFill/>
        </p:spPr>
        <p:txBody>
          <a:bodyPr wrap="none" rtlCol="0">
            <a:spAutoFit/>
          </a:bodyPr>
          <a:lstStyle/>
          <a:p>
            <a:r>
              <a:rPr lang="en-US" dirty="0" err="1" smtClean="0"/>
              <a:t>Zigbee</a:t>
            </a:r>
            <a:endParaRPr lang="en-US" dirty="0"/>
          </a:p>
        </p:txBody>
      </p:sp>
      <p:sp>
        <p:nvSpPr>
          <p:cNvPr id="11" name="TextBox 10"/>
          <p:cNvSpPr txBox="1"/>
          <p:nvPr/>
        </p:nvSpPr>
        <p:spPr>
          <a:xfrm>
            <a:off x="5715000" y="1600200"/>
            <a:ext cx="3529144" cy="646331"/>
          </a:xfrm>
          <a:prstGeom prst="rect">
            <a:avLst/>
          </a:prstGeom>
          <a:noFill/>
        </p:spPr>
        <p:txBody>
          <a:bodyPr wrap="none" rtlCol="0">
            <a:spAutoFit/>
          </a:bodyPr>
          <a:lstStyle/>
          <a:p>
            <a:r>
              <a:rPr lang="en-US" dirty="0" smtClean="0"/>
              <a:t>6LoWPAN: IPv6 over low-power</a:t>
            </a:r>
            <a:br>
              <a:rPr lang="en-US" dirty="0" smtClean="0"/>
            </a:br>
            <a:r>
              <a:rPr lang="en-US" dirty="0" smtClean="0"/>
              <a:t>wireless personal area networks</a:t>
            </a:r>
            <a:endParaRPr lang="en-US" dirty="0"/>
          </a:p>
        </p:txBody>
      </p:sp>
      <p:sp>
        <p:nvSpPr>
          <p:cNvPr id="12" name="TextBox 11"/>
          <p:cNvSpPr txBox="1"/>
          <p:nvPr/>
        </p:nvSpPr>
        <p:spPr>
          <a:xfrm>
            <a:off x="2362200" y="4800600"/>
            <a:ext cx="8315422" cy="1200329"/>
          </a:xfrm>
          <a:prstGeom prst="rect">
            <a:avLst/>
          </a:prstGeom>
          <a:noFill/>
        </p:spPr>
        <p:txBody>
          <a:bodyPr wrap="none" rtlCol="0">
            <a:spAutoFit/>
          </a:bodyPr>
          <a:lstStyle/>
          <a:p>
            <a:r>
              <a:rPr lang="en-US" dirty="0" smtClean="0"/>
              <a:t>Both (typically) run over the 802.15.4 MAC standard</a:t>
            </a:r>
          </a:p>
          <a:p>
            <a:r>
              <a:rPr lang="en-US" dirty="0" smtClean="0"/>
              <a:t>Routing protocol with different metrics, such as “expected transmission time”</a:t>
            </a:r>
          </a:p>
          <a:p>
            <a:r>
              <a:rPr lang="en-US" dirty="0" smtClean="0"/>
              <a:t>Use case: devices communicating with gateway across multiple hops</a:t>
            </a:r>
          </a:p>
          <a:p>
            <a:r>
              <a:rPr lang="en-US" dirty="0" smtClean="0"/>
              <a:t>Node duty cycles higher, some nodes do much more work</a:t>
            </a:r>
            <a:endParaRPr lang="en-US" dirty="0"/>
          </a:p>
        </p:txBody>
      </p:sp>
      <p:sp>
        <p:nvSpPr>
          <p:cNvPr id="13" name="TextBox 12"/>
          <p:cNvSpPr txBox="1"/>
          <p:nvPr/>
        </p:nvSpPr>
        <p:spPr>
          <a:xfrm>
            <a:off x="5105400" y="4371201"/>
            <a:ext cx="5723442" cy="276999"/>
          </a:xfrm>
          <a:prstGeom prst="rect">
            <a:avLst/>
          </a:prstGeom>
          <a:noFill/>
        </p:spPr>
        <p:txBody>
          <a:bodyPr wrap="none" rtlCol="0">
            <a:spAutoFit/>
          </a:bodyPr>
          <a:lstStyle/>
          <a:p>
            <a:r>
              <a:rPr lang="en-US" sz="1200" dirty="0">
                <a:hlinkClick r:id="rId4"/>
              </a:rPr>
              <a:t>http://processors.wiki.ti.com/index.php/Contiki-</a:t>
            </a:r>
            <a:r>
              <a:rPr lang="en-US" sz="1200" dirty="0" smtClean="0">
                <a:hlinkClick r:id="rId4"/>
              </a:rPr>
              <a:t>6LOWPAN</a:t>
            </a:r>
            <a:r>
              <a:rPr lang="en-US" sz="1200" dirty="0" smtClean="0"/>
              <a:t> (Creative commons)</a:t>
            </a:r>
            <a:endParaRPr lang="en-US" sz="1200" dirty="0"/>
          </a:p>
        </p:txBody>
      </p:sp>
    </p:spTree>
    <p:extLst>
      <p:ext uri="{BB962C8B-B14F-4D97-AF65-F5344CB8AC3E}">
        <p14:creationId xmlns:p14="http://schemas.microsoft.com/office/powerpoint/2010/main" val="4230064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流程圖: 替代處理程序 34"/>
          <p:cNvSpPr/>
          <p:nvPr/>
        </p:nvSpPr>
        <p:spPr>
          <a:xfrm>
            <a:off x="3429000" y="4224338"/>
            <a:ext cx="1714500" cy="1328737"/>
          </a:xfrm>
          <a:prstGeom prst="flowChartAlternateProcess">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7208" y="4146342"/>
            <a:ext cx="1938528" cy="1453896"/>
          </a:xfrm>
          <a:prstGeom prst="rect">
            <a:avLst/>
          </a:prstGeom>
        </p:spPr>
      </p:pic>
      <p:sp>
        <p:nvSpPr>
          <p:cNvPr id="5" name="TextBox 13"/>
          <p:cNvSpPr txBox="1"/>
          <p:nvPr/>
        </p:nvSpPr>
        <p:spPr>
          <a:xfrm>
            <a:off x="2067555" y="2555136"/>
            <a:ext cx="901208" cy="400110"/>
          </a:xfrm>
          <a:prstGeom prst="rect">
            <a:avLst/>
          </a:prstGeom>
          <a:noFill/>
          <a:ln w="19050">
            <a:noFill/>
          </a:ln>
        </p:spPr>
        <p:txBody>
          <a:bodyPr wrap="none" rtlCol="0">
            <a:spAutoFit/>
          </a:bodyPr>
          <a:lstStyle/>
          <a:p>
            <a:pPr algn="ctr"/>
            <a:r>
              <a:rPr lang="en-US" sz="2000" b="1" dirty="0" smtClean="0">
                <a:latin typeface="Corbel" panose="020B0503020204020204" pitchFamily="34" charset="0"/>
              </a:rPr>
              <a:t>Server</a:t>
            </a:r>
            <a:endParaRPr lang="en-US" sz="2000" b="1" dirty="0">
              <a:latin typeface="Corbel" panose="020B0503020204020204" pitchFamily="34" charset="0"/>
            </a:endParaRPr>
          </a:p>
        </p:txBody>
      </p:sp>
      <p:cxnSp>
        <p:nvCxnSpPr>
          <p:cNvPr id="6" name="Straight Arrow Connector 20"/>
          <p:cNvCxnSpPr>
            <a:stCxn id="4" idx="0"/>
          </p:cNvCxnSpPr>
          <p:nvPr/>
        </p:nvCxnSpPr>
        <p:spPr>
          <a:xfrm flipV="1">
            <a:off x="1336472" y="2928575"/>
            <a:ext cx="381415" cy="121776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 name="Straight Arrow Connector 22"/>
          <p:cNvCxnSpPr/>
          <p:nvPr/>
        </p:nvCxnSpPr>
        <p:spPr>
          <a:xfrm>
            <a:off x="3473712" y="2930796"/>
            <a:ext cx="450589" cy="16831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03771" y="4760649"/>
            <a:ext cx="484632" cy="363474"/>
          </a:xfrm>
          <a:prstGeom prst="rect">
            <a:avLst/>
          </a:prstGeom>
          <a:ln>
            <a:noFill/>
          </a:ln>
          <a:scene3d>
            <a:camera prst="isometricRightUp"/>
            <a:lightRig rig="threePt" dir="t"/>
          </a:scene3d>
        </p:spPr>
      </p:pic>
      <p:pic>
        <p:nvPicPr>
          <p:cNvPr id="9" name="Picture 2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35293" y="4755434"/>
            <a:ext cx="487680" cy="365760"/>
          </a:xfrm>
          <a:prstGeom prst="rect">
            <a:avLst/>
          </a:prstGeom>
          <a:ln>
            <a:noFill/>
          </a:ln>
          <a:scene3d>
            <a:camera prst="isometricRightUp"/>
            <a:lightRig rig="threePt" dir="t"/>
          </a:scene3d>
        </p:spPr>
      </p:pic>
      <p:pic>
        <p:nvPicPr>
          <p:cNvPr id="10" name="Picture 2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49491" y="4771441"/>
            <a:ext cx="487680" cy="365760"/>
          </a:xfrm>
          <a:prstGeom prst="rect">
            <a:avLst/>
          </a:prstGeom>
          <a:ln>
            <a:noFill/>
          </a:ln>
          <a:scene3d>
            <a:camera prst="isometricRightUp"/>
            <a:lightRig rig="threePt" dir="t"/>
          </a:scene3d>
        </p:spPr>
      </p:pic>
      <p:pic>
        <p:nvPicPr>
          <p:cNvPr id="11" name="Picture 3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875218" y="4760649"/>
            <a:ext cx="487680" cy="365760"/>
          </a:xfrm>
          <a:prstGeom prst="rect">
            <a:avLst/>
          </a:prstGeom>
          <a:ln>
            <a:noFill/>
          </a:ln>
          <a:scene3d>
            <a:camera prst="isometricRightUp"/>
            <a:lightRig rig="threePt" dir="t"/>
          </a:scene3d>
        </p:spPr>
      </p:pic>
      <p:pic>
        <p:nvPicPr>
          <p:cNvPr id="12" name="Picture 3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040352" y="4764203"/>
            <a:ext cx="487680" cy="365760"/>
          </a:xfrm>
          <a:prstGeom prst="rect">
            <a:avLst/>
          </a:prstGeom>
          <a:ln>
            <a:noFill/>
          </a:ln>
          <a:scene3d>
            <a:camera prst="isometricRightUp"/>
            <a:lightRig rig="threePt" dir="t"/>
          </a:scene3d>
        </p:spPr>
      </p:pic>
      <p:pic>
        <p:nvPicPr>
          <p:cNvPr id="13" name="Picture 3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182558" y="4760554"/>
            <a:ext cx="487680" cy="365760"/>
          </a:xfrm>
          <a:prstGeom prst="rect">
            <a:avLst/>
          </a:prstGeom>
          <a:ln>
            <a:noFill/>
          </a:ln>
          <a:scene3d>
            <a:camera prst="isometricRightUp"/>
            <a:lightRig rig="threePt" dir="t"/>
          </a:scene3d>
        </p:spPr>
      </p:pic>
      <p:pic>
        <p:nvPicPr>
          <p:cNvPr id="14" name="Picture 3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12215" y="4746424"/>
            <a:ext cx="487680" cy="365760"/>
          </a:xfrm>
          <a:prstGeom prst="rect">
            <a:avLst/>
          </a:prstGeom>
          <a:ln>
            <a:noFill/>
          </a:ln>
          <a:scene3d>
            <a:camera prst="isometricRightUp"/>
            <a:lightRig rig="threePt" dir="t"/>
          </a:scene3d>
        </p:spPr>
      </p:pic>
      <p:pic>
        <p:nvPicPr>
          <p:cNvPr id="15" name="Picture 3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490513" y="4771441"/>
            <a:ext cx="487680" cy="365760"/>
          </a:xfrm>
          <a:prstGeom prst="rect">
            <a:avLst/>
          </a:prstGeom>
          <a:ln>
            <a:noFill/>
          </a:ln>
          <a:scene3d>
            <a:camera prst="isometricRightUp"/>
            <a:lightRig rig="threePt" dir="t"/>
          </a:scene3d>
        </p:spPr>
      </p:pic>
      <p:pic>
        <p:nvPicPr>
          <p:cNvPr id="16" name="Picture 4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626649" y="4778639"/>
            <a:ext cx="487680" cy="365760"/>
          </a:xfrm>
          <a:prstGeom prst="rect">
            <a:avLst/>
          </a:prstGeom>
          <a:ln>
            <a:noFill/>
          </a:ln>
          <a:scene3d>
            <a:camera prst="isometricRightUp"/>
            <a:lightRig rig="threePt" dir="t"/>
          </a:scene3d>
        </p:spPr>
      </p:pic>
      <p:cxnSp>
        <p:nvCxnSpPr>
          <p:cNvPr id="17" name="Straight Arrow Connector 20"/>
          <p:cNvCxnSpPr/>
          <p:nvPr/>
        </p:nvCxnSpPr>
        <p:spPr>
          <a:xfrm flipV="1">
            <a:off x="1699260" y="2946400"/>
            <a:ext cx="1780540" cy="508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18" name="Picture 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148073" y="4108725"/>
            <a:ext cx="1938527" cy="1453896"/>
          </a:xfrm>
          <a:prstGeom prst="rect">
            <a:avLst/>
          </a:prstGeom>
        </p:spPr>
      </p:pic>
      <p:sp>
        <p:nvSpPr>
          <p:cNvPr id="19" name="Rectangle 40"/>
          <p:cNvSpPr/>
          <p:nvPr/>
        </p:nvSpPr>
        <p:spPr>
          <a:xfrm>
            <a:off x="6285613" y="4663398"/>
            <a:ext cx="321653" cy="342900"/>
          </a:xfrm>
          <a:prstGeom prst="rect">
            <a:avLst/>
          </a:prstGeom>
          <a:no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41"/>
          <p:cNvSpPr txBox="1"/>
          <p:nvPr/>
        </p:nvSpPr>
        <p:spPr>
          <a:xfrm>
            <a:off x="6162417" y="4368033"/>
            <a:ext cx="636713" cy="369332"/>
          </a:xfrm>
          <a:prstGeom prst="rect">
            <a:avLst/>
          </a:prstGeom>
          <a:noFill/>
        </p:spPr>
        <p:txBody>
          <a:bodyPr wrap="none" rtlCol="0">
            <a:spAutoFit/>
          </a:bodyPr>
          <a:lstStyle/>
          <a:p>
            <a:r>
              <a:rPr lang="en-US" dirty="0" smtClean="0">
                <a:solidFill>
                  <a:schemeClr val="bg1"/>
                </a:solidFill>
              </a:rPr>
              <a:t>Alice</a:t>
            </a:r>
            <a:endParaRPr lang="en-US" dirty="0">
              <a:solidFill>
                <a:schemeClr val="bg1"/>
              </a:solidFill>
            </a:endParaRPr>
          </a:p>
        </p:txBody>
      </p:sp>
      <p:sp>
        <p:nvSpPr>
          <p:cNvPr id="21" name="TextBox 11"/>
          <p:cNvSpPr txBox="1"/>
          <p:nvPr/>
        </p:nvSpPr>
        <p:spPr>
          <a:xfrm>
            <a:off x="3625650" y="4236131"/>
            <a:ext cx="1384674" cy="369332"/>
          </a:xfrm>
          <a:prstGeom prst="rect">
            <a:avLst/>
          </a:prstGeom>
          <a:noFill/>
        </p:spPr>
        <p:txBody>
          <a:bodyPr wrap="none" rtlCol="0">
            <a:spAutoFit/>
          </a:bodyPr>
          <a:lstStyle/>
          <a:p>
            <a:r>
              <a:rPr lang="en-US" dirty="0" smtClean="0"/>
              <a:t>Active Cache</a:t>
            </a:r>
            <a:endParaRPr lang="en-US" dirty="0"/>
          </a:p>
        </p:txBody>
      </p:sp>
      <p:sp>
        <p:nvSpPr>
          <p:cNvPr id="22" name="TextBox 11"/>
          <p:cNvSpPr txBox="1"/>
          <p:nvPr/>
        </p:nvSpPr>
        <p:spPr>
          <a:xfrm>
            <a:off x="955858" y="5569631"/>
            <a:ext cx="963725" cy="369332"/>
          </a:xfrm>
          <a:prstGeom prst="rect">
            <a:avLst/>
          </a:prstGeom>
          <a:noFill/>
        </p:spPr>
        <p:txBody>
          <a:bodyPr wrap="none" rtlCol="0">
            <a:spAutoFit/>
          </a:bodyPr>
          <a:lstStyle/>
          <a:p>
            <a:r>
              <a:rPr lang="en-US" dirty="0" smtClean="0"/>
              <a:t>Frame 0</a:t>
            </a:r>
            <a:endParaRPr lang="en-US" dirty="0"/>
          </a:p>
        </p:txBody>
      </p:sp>
      <p:sp>
        <p:nvSpPr>
          <p:cNvPr id="23" name="TextBox 11"/>
          <p:cNvSpPr txBox="1"/>
          <p:nvPr/>
        </p:nvSpPr>
        <p:spPr>
          <a:xfrm>
            <a:off x="6035858" y="5582331"/>
            <a:ext cx="1063176" cy="369332"/>
          </a:xfrm>
          <a:prstGeom prst="rect">
            <a:avLst/>
          </a:prstGeom>
          <a:noFill/>
        </p:spPr>
        <p:txBody>
          <a:bodyPr wrap="none" rtlCol="0">
            <a:spAutoFit/>
          </a:bodyPr>
          <a:lstStyle/>
          <a:p>
            <a:r>
              <a:rPr lang="en-US" dirty="0" smtClean="0"/>
              <a:t>Frame 30</a:t>
            </a:r>
            <a:endParaRPr lang="en-US" dirty="0"/>
          </a:p>
        </p:txBody>
      </p:sp>
      <p:sp>
        <p:nvSpPr>
          <p:cNvPr id="24" name="TextBox 11"/>
          <p:cNvSpPr txBox="1"/>
          <p:nvPr/>
        </p:nvSpPr>
        <p:spPr>
          <a:xfrm>
            <a:off x="7842278" y="4343400"/>
            <a:ext cx="3206376" cy="830997"/>
          </a:xfrm>
          <a:prstGeom prst="rect">
            <a:avLst/>
          </a:prstGeom>
          <a:noFill/>
        </p:spPr>
        <p:txBody>
          <a:bodyPr wrap="none" rtlCol="0">
            <a:spAutoFit/>
          </a:bodyPr>
          <a:lstStyle/>
          <a:p>
            <a:pPr algn="ctr"/>
            <a:r>
              <a:rPr lang="en-US" sz="2400" b="1" dirty="0" smtClean="0">
                <a:latin typeface="+mj-lt"/>
              </a:rPr>
              <a:t>Run tracking from</a:t>
            </a:r>
            <a:br>
              <a:rPr lang="en-US" sz="2400" b="1" dirty="0" smtClean="0">
                <a:latin typeface="+mj-lt"/>
              </a:rPr>
            </a:br>
            <a:r>
              <a:rPr lang="en-US" sz="2400" b="1" dirty="0" smtClean="0">
                <a:latin typeface="+mj-lt"/>
              </a:rPr>
              <a:t>Frame 0 to Frame 30</a:t>
            </a:r>
            <a:endParaRPr lang="en-US" sz="2400" b="1" dirty="0">
              <a:latin typeface="+mj-lt"/>
            </a:endParaRPr>
          </a:p>
        </p:txBody>
      </p:sp>
      <p:sp>
        <p:nvSpPr>
          <p:cNvPr id="25" name="TextBox 97"/>
          <p:cNvSpPr txBox="1"/>
          <p:nvPr/>
        </p:nvSpPr>
        <p:spPr>
          <a:xfrm>
            <a:off x="1541809" y="3391265"/>
            <a:ext cx="1059906" cy="369332"/>
          </a:xfrm>
          <a:prstGeom prst="rect">
            <a:avLst/>
          </a:prstGeom>
          <a:noFill/>
          <a:ln w="19050">
            <a:noFill/>
          </a:ln>
        </p:spPr>
        <p:txBody>
          <a:bodyPr wrap="none" rtlCol="0">
            <a:spAutoFit/>
          </a:bodyPr>
          <a:lstStyle/>
          <a:p>
            <a:pPr algn="ctr"/>
            <a:r>
              <a:rPr lang="en-US" b="1" dirty="0" smtClean="0">
                <a:latin typeface="Corbel" panose="020B0503020204020204" pitchFamily="34" charset="0"/>
              </a:rPr>
              <a:t>Network</a:t>
            </a:r>
            <a:endParaRPr lang="en-US" b="1" dirty="0">
              <a:latin typeface="Corbel" panose="020B0503020204020204" pitchFamily="34" charset="0"/>
            </a:endParaRPr>
          </a:p>
        </p:txBody>
      </p:sp>
    </p:spTree>
    <p:extLst>
      <p:ext uri="{BB962C8B-B14F-4D97-AF65-F5344CB8AC3E}">
        <p14:creationId xmlns:p14="http://schemas.microsoft.com/office/powerpoint/2010/main" val="628432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afterEffect">
                                  <p:stCondLst>
                                    <p:cond delay="0"/>
                                  </p:stCondLst>
                                  <p:childTnLst>
                                    <p:animScale>
                                      <p:cBhvr>
                                        <p:cTn id="6" dur="500" fill="hold"/>
                                        <p:tgtEl>
                                          <p:spTgt spid="8"/>
                                        </p:tgtEl>
                                      </p:cBhvr>
                                      <p:by x="150000" y="150000"/>
                                    </p:animScale>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par>
                          <p:cTn id="9" fill="hold">
                            <p:stCondLst>
                              <p:cond delay="500"/>
                            </p:stCondLst>
                            <p:childTnLst>
                              <p:par>
                                <p:cTn id="10" presetID="6" presetClass="emph" presetSubtype="0" fill="hold" nodeType="afterEffect">
                                  <p:stCondLst>
                                    <p:cond delay="0"/>
                                  </p:stCondLst>
                                  <p:childTnLst>
                                    <p:animScale>
                                      <p:cBhvr>
                                        <p:cTn id="11" dur="500" fill="hold"/>
                                        <p:tgtEl>
                                          <p:spTgt spid="9"/>
                                        </p:tgtEl>
                                      </p:cBhvr>
                                      <p:by x="150000" y="150000"/>
                                    </p:animScale>
                                  </p:childTnLst>
                                </p:cTn>
                              </p:par>
                            </p:childTnLst>
                          </p:cTn>
                        </p:par>
                        <p:par>
                          <p:cTn id="12" fill="hold">
                            <p:stCondLst>
                              <p:cond delay="1000"/>
                            </p:stCondLst>
                            <p:childTnLst>
                              <p:par>
                                <p:cTn id="13" presetID="6" presetClass="emph" presetSubtype="0" fill="hold" nodeType="afterEffect">
                                  <p:stCondLst>
                                    <p:cond delay="0"/>
                                  </p:stCondLst>
                                  <p:childTnLst>
                                    <p:animScale>
                                      <p:cBhvr>
                                        <p:cTn id="14" dur="500" fill="hold"/>
                                        <p:tgtEl>
                                          <p:spTgt spid="10"/>
                                        </p:tgtEl>
                                      </p:cBhvr>
                                      <p:by x="150000" y="150000"/>
                                    </p:animScale>
                                  </p:childTnLst>
                                </p:cTn>
                              </p:par>
                            </p:childTnLst>
                          </p:cTn>
                        </p:par>
                        <p:par>
                          <p:cTn id="15" fill="hold">
                            <p:stCondLst>
                              <p:cond delay="1500"/>
                            </p:stCondLst>
                            <p:childTnLst>
                              <p:par>
                                <p:cTn id="16" presetID="6" presetClass="emph" presetSubtype="0" fill="hold" nodeType="afterEffect">
                                  <p:stCondLst>
                                    <p:cond delay="0"/>
                                  </p:stCondLst>
                                  <p:childTnLst>
                                    <p:animScale>
                                      <p:cBhvr>
                                        <p:cTn id="17" dur="500" fill="hold"/>
                                        <p:tgtEl>
                                          <p:spTgt spid="11"/>
                                        </p:tgtEl>
                                      </p:cBhvr>
                                      <p:by x="150000" y="150000"/>
                                    </p:animScale>
                                  </p:childTnLst>
                                </p:cTn>
                              </p:par>
                            </p:childTnLst>
                          </p:cTn>
                        </p:par>
                        <p:par>
                          <p:cTn id="18" fill="hold">
                            <p:stCondLst>
                              <p:cond delay="2000"/>
                            </p:stCondLst>
                            <p:childTnLst>
                              <p:par>
                                <p:cTn id="19" presetID="6" presetClass="emph" presetSubtype="0" fill="hold" nodeType="afterEffect">
                                  <p:stCondLst>
                                    <p:cond delay="0"/>
                                  </p:stCondLst>
                                  <p:childTnLst>
                                    <p:animScale>
                                      <p:cBhvr>
                                        <p:cTn id="20" dur="500" fill="hold"/>
                                        <p:tgtEl>
                                          <p:spTgt spid="12"/>
                                        </p:tgtEl>
                                      </p:cBhvr>
                                      <p:by x="150000" y="150000"/>
                                    </p:animScale>
                                  </p:childTnLst>
                                </p:cTn>
                              </p:par>
                            </p:childTnLst>
                          </p:cTn>
                        </p:par>
                        <p:par>
                          <p:cTn id="21" fill="hold">
                            <p:stCondLst>
                              <p:cond delay="2500"/>
                            </p:stCondLst>
                            <p:childTnLst>
                              <p:par>
                                <p:cTn id="22" presetID="6" presetClass="emph" presetSubtype="0" fill="hold" nodeType="afterEffect">
                                  <p:stCondLst>
                                    <p:cond delay="0"/>
                                  </p:stCondLst>
                                  <p:childTnLst>
                                    <p:animScale>
                                      <p:cBhvr>
                                        <p:cTn id="23" dur="500" fill="hold"/>
                                        <p:tgtEl>
                                          <p:spTgt spid="13"/>
                                        </p:tgtEl>
                                      </p:cBhvr>
                                      <p:by x="150000" y="150000"/>
                                    </p:animScale>
                                  </p:childTnLst>
                                </p:cTn>
                              </p:par>
                            </p:childTnLst>
                          </p:cTn>
                        </p:par>
                        <p:par>
                          <p:cTn id="24" fill="hold">
                            <p:stCondLst>
                              <p:cond delay="3000"/>
                            </p:stCondLst>
                            <p:childTnLst>
                              <p:par>
                                <p:cTn id="25" presetID="6" presetClass="emph" presetSubtype="0" fill="hold" nodeType="afterEffect">
                                  <p:stCondLst>
                                    <p:cond delay="0"/>
                                  </p:stCondLst>
                                  <p:childTnLst>
                                    <p:animScale>
                                      <p:cBhvr>
                                        <p:cTn id="26" dur="500" fill="hold"/>
                                        <p:tgtEl>
                                          <p:spTgt spid="14"/>
                                        </p:tgtEl>
                                      </p:cBhvr>
                                      <p:by x="150000" y="150000"/>
                                    </p:animScale>
                                  </p:childTnLst>
                                </p:cTn>
                              </p:par>
                            </p:childTnLst>
                          </p:cTn>
                        </p:par>
                        <p:par>
                          <p:cTn id="27" fill="hold">
                            <p:stCondLst>
                              <p:cond delay="3500"/>
                            </p:stCondLst>
                            <p:childTnLst>
                              <p:par>
                                <p:cTn id="28" presetID="6" presetClass="emph" presetSubtype="0" fill="hold" nodeType="afterEffect">
                                  <p:stCondLst>
                                    <p:cond delay="0"/>
                                  </p:stCondLst>
                                  <p:childTnLst>
                                    <p:animScale>
                                      <p:cBhvr>
                                        <p:cTn id="29" dur="500" fill="hold"/>
                                        <p:tgtEl>
                                          <p:spTgt spid="15"/>
                                        </p:tgtEl>
                                      </p:cBhvr>
                                      <p:by x="150000" y="150000"/>
                                    </p:animScale>
                                  </p:childTnLst>
                                </p:cTn>
                              </p:par>
                            </p:childTnLst>
                          </p:cTn>
                        </p:par>
                        <p:par>
                          <p:cTn id="30" fill="hold">
                            <p:stCondLst>
                              <p:cond delay="4000"/>
                            </p:stCondLst>
                            <p:childTnLst>
                              <p:par>
                                <p:cTn id="31" presetID="6" presetClass="emph" presetSubtype="0" fill="hold" nodeType="afterEffect">
                                  <p:stCondLst>
                                    <p:cond delay="0"/>
                                  </p:stCondLst>
                                  <p:childTnLst>
                                    <p:animScale>
                                      <p:cBhvr>
                                        <p:cTn id="32" dur="500" fill="hold"/>
                                        <p:tgtEl>
                                          <p:spTgt spid="16"/>
                                        </p:tgtEl>
                                      </p:cBhvr>
                                      <p:by x="150000" y="150000"/>
                                    </p:animScale>
                                  </p:childTnLst>
                                </p:cTn>
                              </p:par>
                              <p:par>
                                <p:cTn id="33" presetID="35" presetClass="path" presetSubtype="0" accel="50000" decel="50000" fill="hold" grpId="0" nodeType="withEffect">
                                  <p:stCondLst>
                                    <p:cond delay="0"/>
                                  </p:stCondLst>
                                  <p:childTnLst>
                                    <p:animMotion origin="layout" path="M -4.16667E-6 3.33333E-6 L -0.09635 -0.00903 " pathEditMode="relative" rAng="0" ptsTypes="AA">
                                      <p:cBhvr>
                                        <p:cTn id="34" dur="2000" fill="hold"/>
                                        <p:tgtEl>
                                          <p:spTgt spid="19"/>
                                        </p:tgtEl>
                                        <p:attrNameLst>
                                          <p:attrName>ppt_x</p:attrName>
                                          <p:attrName>ppt_y</p:attrName>
                                        </p:attrNameLst>
                                      </p:cBhvr>
                                      <p:rCtr x="-4800" y="-500"/>
                                    </p:animMotion>
                                  </p:childTnLst>
                                </p:cTn>
                              </p:par>
                              <p:par>
                                <p:cTn id="35" presetID="35" presetClass="path" presetSubtype="0" accel="50000" decel="50000" fill="hold" grpId="0" nodeType="withEffect">
                                  <p:stCondLst>
                                    <p:cond delay="0"/>
                                  </p:stCondLst>
                                  <p:childTnLst>
                                    <p:animMotion origin="layout" path="M -3.61111E-6 -2.96296E-6 L -0.09948 -0.00694 " pathEditMode="relative" rAng="0" ptsTypes="AA">
                                      <p:cBhvr>
                                        <p:cTn id="36" dur="2000" fill="hold"/>
                                        <p:tgtEl>
                                          <p:spTgt spid="20"/>
                                        </p:tgtEl>
                                        <p:attrNameLst>
                                          <p:attrName>ppt_x</p:attrName>
                                          <p:attrName>ppt_y</p:attrName>
                                        </p:attrNameLst>
                                      </p:cBhvr>
                                      <p:rCtr x="-5000" y="-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p:bldP spid="24" grpId="0"/>
    </p:bld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Performance on faces</a:t>
            </a:r>
            <a:endParaRPr lang="en-US" dirty="0"/>
          </a:p>
        </p:txBody>
      </p:sp>
      <p:sp>
        <p:nvSpPr>
          <p:cNvPr id="3" name="Content Placeholder 2"/>
          <p:cNvSpPr txBox="1">
            <a:spLocks/>
          </p:cNvSpPr>
          <p:nvPr/>
        </p:nvSpPr>
        <p:spPr>
          <a:xfrm>
            <a:off x="1752600" y="1295400"/>
            <a:ext cx="8677175" cy="4553115"/>
          </a:xfrm>
          <a:prstGeom prst="rect">
            <a:avLst/>
          </a:prstGeom>
        </p:spPr>
        <p:txBody>
          <a:bodyPr>
            <a:normAutofit/>
          </a:bodyPr>
          <a:lstStyle>
            <a:lvl1pPr marL="91438" indent="-91438" algn="l" defTabSz="914377"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69" indent="-137157" algn="l" defTabSz="914377"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21"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en-US" altLang="zh-TW" sz="2400" dirty="0" smtClean="0"/>
              <a:t>Average end-to-end frame delay to server and back: 430 </a:t>
            </a:r>
            <a:r>
              <a:rPr lang="en-US" altLang="zh-TW" sz="2400" dirty="0" err="1" smtClean="0"/>
              <a:t>ms</a:t>
            </a:r>
            <a:endParaRPr lang="en-US" altLang="zh-TW" sz="2400" dirty="0" smtClean="0"/>
          </a:p>
          <a:p>
            <a:pPr>
              <a:buFont typeface="Tw Cen MT" panose="020B0602020104020603" pitchFamily="34" charset="0"/>
              <a:buNone/>
            </a:pPr>
            <a:endParaRPr lang="en-US" sz="2400" dirty="0" smtClean="0">
              <a:latin typeface="Corbel" pitchFamily="34" charset="0"/>
            </a:endParaRPr>
          </a:p>
        </p:txBody>
      </p:sp>
      <p:pic>
        <p:nvPicPr>
          <p:cNvPr id="4" name="Picture 3" descr="E:\glimpse\talk\face_wifi-4.png"/>
          <p:cNvPicPr>
            <a:picLocks noChangeAspect="1" noChangeArrowheads="1"/>
          </p:cNvPicPr>
          <p:nvPr/>
        </p:nvPicPr>
        <p:blipFill>
          <a:blip r:embed="rId2" cstate="print"/>
          <a:srcRect l="1199" t="2398" r="1210"/>
          <a:stretch>
            <a:fillRect/>
          </a:stretch>
        </p:blipFill>
        <p:spPr bwMode="auto">
          <a:xfrm>
            <a:off x="2330670" y="1905000"/>
            <a:ext cx="7041930" cy="4197404"/>
          </a:xfrm>
          <a:prstGeom prst="rect">
            <a:avLst/>
          </a:prstGeom>
          <a:noFill/>
        </p:spPr>
      </p:pic>
    </p:spTree>
    <p:extLst>
      <p:ext uri="{BB962C8B-B14F-4D97-AF65-F5344CB8AC3E}">
        <p14:creationId xmlns:p14="http://schemas.microsoft.com/office/powerpoint/2010/main" val="29069106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Performance on road signs</a:t>
            </a:r>
            <a:endParaRPr lang="en-US" dirty="0"/>
          </a:p>
        </p:txBody>
      </p:sp>
      <p:sp>
        <p:nvSpPr>
          <p:cNvPr id="3" name="Content Placeholder 2"/>
          <p:cNvSpPr txBox="1">
            <a:spLocks/>
          </p:cNvSpPr>
          <p:nvPr/>
        </p:nvSpPr>
        <p:spPr>
          <a:xfrm>
            <a:off x="1447800" y="1295400"/>
            <a:ext cx="8686800" cy="4553115"/>
          </a:xfrm>
          <a:prstGeom prst="rect">
            <a:avLst/>
          </a:prstGeom>
        </p:spPr>
        <p:txBody>
          <a:bodyPr>
            <a:normAutofit/>
          </a:bodyPr>
          <a:lstStyle>
            <a:lvl1pPr marL="91438" indent="-91438" algn="l" defTabSz="914377"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69" indent="-137157" algn="l" defTabSz="914377"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21"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Tw Cen MT" panose="020B0602020104020603" pitchFamily="34" charset="0"/>
              <a:buNone/>
            </a:pPr>
            <a:r>
              <a:rPr lang="en-US" altLang="zh-TW" sz="2400" b="1" dirty="0" smtClean="0">
                <a:latin typeface="Trebuchet MS"/>
                <a:cs typeface="Trebuchet MS"/>
              </a:rPr>
              <a:t> </a:t>
            </a:r>
            <a:r>
              <a:rPr lang="en-US" altLang="zh-TW" sz="2400" dirty="0" smtClean="0">
                <a:latin typeface="Trebuchet MS"/>
                <a:cs typeface="Trebuchet MS"/>
              </a:rPr>
              <a:t>Average end-to-end frame delay to server and back: 520 </a:t>
            </a:r>
            <a:r>
              <a:rPr lang="en-US" altLang="zh-TW" sz="2400" dirty="0" err="1" smtClean="0">
                <a:latin typeface="Trebuchet MS"/>
                <a:cs typeface="Trebuchet MS"/>
              </a:rPr>
              <a:t>ms</a:t>
            </a:r>
            <a:endParaRPr lang="en-US" altLang="zh-TW" sz="2400" dirty="0" smtClean="0">
              <a:latin typeface="Trebuchet MS"/>
              <a:cs typeface="Trebuchet MS"/>
            </a:endParaRPr>
          </a:p>
          <a:p>
            <a:pPr>
              <a:buFont typeface="Tw Cen MT" panose="020B0602020104020603" pitchFamily="34" charset="0"/>
              <a:buNone/>
            </a:pPr>
            <a:endParaRPr lang="en-US" sz="2400" dirty="0" smtClean="0">
              <a:latin typeface="Trebuchet MS"/>
              <a:cs typeface="Trebuchet MS"/>
            </a:endParaRPr>
          </a:p>
        </p:txBody>
      </p:sp>
      <p:pic>
        <p:nvPicPr>
          <p:cNvPr id="4" name="Picture 2" descr="E:\glimpse\talk\road_wifi-4.png"/>
          <p:cNvPicPr>
            <a:picLocks noChangeAspect="1" noChangeArrowheads="1"/>
          </p:cNvPicPr>
          <p:nvPr/>
        </p:nvPicPr>
        <p:blipFill>
          <a:blip r:embed="rId2" cstate="print"/>
          <a:srcRect l="1831" t="1003" r="789" b="-349"/>
          <a:stretch>
            <a:fillRect/>
          </a:stretch>
        </p:blipFill>
        <p:spPr bwMode="auto">
          <a:xfrm>
            <a:off x="2514600" y="1912814"/>
            <a:ext cx="6737132" cy="4183186"/>
          </a:xfrm>
          <a:prstGeom prst="rect">
            <a:avLst/>
          </a:prstGeom>
          <a:noFill/>
        </p:spPr>
      </p:pic>
    </p:spTree>
    <p:extLst>
      <p:ext uri="{BB962C8B-B14F-4D97-AF65-F5344CB8AC3E}">
        <p14:creationId xmlns:p14="http://schemas.microsoft.com/office/powerpoint/2010/main" val="27585110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AND PLAN</a:t>
            </a:r>
            <a:endParaRPr lang="en-US" dirty="0"/>
          </a:p>
        </p:txBody>
      </p:sp>
      <p:grpSp>
        <p:nvGrpSpPr>
          <p:cNvPr id="98" name="Group 97"/>
          <p:cNvGrpSpPr/>
          <p:nvPr/>
        </p:nvGrpSpPr>
        <p:grpSpPr>
          <a:xfrm>
            <a:off x="76200" y="1295400"/>
            <a:ext cx="4038600" cy="4553115"/>
            <a:chOff x="76200" y="1295400"/>
            <a:chExt cx="4038600" cy="4553115"/>
          </a:xfrm>
        </p:grpSpPr>
        <p:sp>
          <p:nvSpPr>
            <p:cNvPr id="3" name="Content Placeholder 2"/>
            <p:cNvSpPr txBox="1">
              <a:spLocks/>
            </p:cNvSpPr>
            <p:nvPr/>
          </p:nvSpPr>
          <p:spPr>
            <a:xfrm>
              <a:off x="609600" y="1295400"/>
              <a:ext cx="3505200" cy="4553115"/>
            </a:xfrm>
            <a:prstGeom prst="rect">
              <a:avLst/>
            </a:prstGeom>
          </p:spPr>
          <p:txBody>
            <a:bodyPr>
              <a:normAutofit/>
            </a:bodyPr>
            <a:lstStyle>
              <a:lvl1pPr marL="91438" indent="-91438" algn="l" defTabSz="914377"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69" indent="-137157" algn="l" defTabSz="914377"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21"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Tw Cen MT" panose="020B0602020104020603" pitchFamily="34" charset="0"/>
                <a:buNone/>
              </a:pPr>
              <a:r>
                <a:rPr lang="en-US" altLang="zh-TW" sz="2400" dirty="0" smtClean="0">
                  <a:latin typeface="Trebuchet MS"/>
                  <a:cs typeface="Trebuchet MS"/>
                </a:rPr>
                <a:t>Rich design space for things-gateway communication</a:t>
              </a:r>
            </a:p>
            <a:p>
              <a:pPr>
                <a:buFont typeface="Tw Cen MT" panose="020B0602020104020603" pitchFamily="34" charset="0"/>
                <a:buNone/>
              </a:pPr>
              <a:endParaRPr lang="en-US" sz="2400" dirty="0" smtClean="0">
                <a:latin typeface="Trebuchet MS"/>
                <a:cs typeface="Trebuchet MS"/>
              </a:endParaRPr>
            </a:p>
          </p:txBody>
        </p:sp>
        <p:grpSp>
          <p:nvGrpSpPr>
            <p:cNvPr id="5" name="Group 4"/>
            <p:cNvGrpSpPr/>
            <p:nvPr/>
          </p:nvGrpSpPr>
          <p:grpSpPr>
            <a:xfrm>
              <a:off x="838200" y="2438400"/>
              <a:ext cx="3200400" cy="2514600"/>
              <a:chOff x="3344333" y="1143000"/>
              <a:chExt cx="4719298" cy="4470401"/>
            </a:xfrm>
          </p:grpSpPr>
          <p:grpSp>
            <p:nvGrpSpPr>
              <p:cNvPr id="6" name="Group 5"/>
              <p:cNvGrpSpPr/>
              <p:nvPr/>
            </p:nvGrpSpPr>
            <p:grpSpPr>
              <a:xfrm>
                <a:off x="7010400" y="1143000"/>
                <a:ext cx="443631" cy="731728"/>
                <a:chOff x="9714978" y="1497905"/>
                <a:chExt cx="443631" cy="731728"/>
              </a:xfrm>
            </p:grpSpPr>
            <p:sp>
              <p:nvSpPr>
                <p:cNvPr id="63" name="Rectangle 62"/>
                <p:cNvSpPr/>
                <p:nvPr/>
              </p:nvSpPr>
              <p:spPr>
                <a:xfrm>
                  <a:off x="9714978" y="1497905"/>
                  <a:ext cx="443631" cy="731728"/>
                </a:xfrm>
                <a:prstGeom prst="rect">
                  <a:avLst/>
                </a:prstGeom>
                <a:gradFill flip="none" rotWithShape="1">
                  <a:gsLst>
                    <a:gs pos="0">
                      <a:schemeClr val="tx1">
                        <a:lumMod val="95000"/>
                        <a:lumOff val="5000"/>
                        <a:tint val="66000"/>
                        <a:satMod val="160000"/>
                      </a:schemeClr>
                    </a:gs>
                    <a:gs pos="50000">
                      <a:schemeClr val="tx1">
                        <a:lumMod val="95000"/>
                        <a:lumOff val="5000"/>
                        <a:tint val="44500"/>
                        <a:satMod val="160000"/>
                      </a:schemeClr>
                    </a:gs>
                    <a:gs pos="100000">
                      <a:schemeClr val="tx1">
                        <a:lumMod val="95000"/>
                        <a:lumOff val="5000"/>
                        <a:tint val="23500"/>
                        <a:satMod val="160000"/>
                      </a:schemeClr>
                    </a:gs>
                  </a:gsLst>
                  <a:lin ang="2700000" scaled="1"/>
                  <a:tileRect/>
                </a:gra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64" name="Group 63"/>
                <p:cNvGrpSpPr/>
                <p:nvPr/>
              </p:nvGrpSpPr>
              <p:grpSpPr>
                <a:xfrm>
                  <a:off x="9809968" y="2008341"/>
                  <a:ext cx="263046" cy="123172"/>
                  <a:chOff x="5964477" y="2008341"/>
                  <a:chExt cx="263046" cy="123172"/>
                </a:xfrm>
              </p:grpSpPr>
              <p:cxnSp>
                <p:nvCxnSpPr>
                  <p:cNvPr id="66" name="Straight Connector 65"/>
                  <p:cNvCxnSpPr/>
                  <p:nvPr/>
                </p:nvCxnSpPr>
                <p:spPr>
                  <a:xfrm>
                    <a:off x="5964477" y="2066795"/>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5964477" y="2131513"/>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5964477" y="2008341"/>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cxnSp>
              <p:nvCxnSpPr>
                <p:cNvPr id="65" name="Straight Connector 64"/>
                <p:cNvCxnSpPr/>
                <p:nvPr/>
              </p:nvCxnSpPr>
              <p:spPr>
                <a:xfrm>
                  <a:off x="9812056" y="1672226"/>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cxnSp>
            <p:nvCxnSpPr>
              <p:cNvPr id="7" name="Straight Connector 6"/>
              <p:cNvCxnSpPr/>
              <p:nvPr/>
            </p:nvCxnSpPr>
            <p:spPr>
              <a:xfrm flipV="1">
                <a:off x="4404970" y="2726268"/>
                <a:ext cx="1868830" cy="768162"/>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V="1">
                <a:off x="6493933" y="1964268"/>
                <a:ext cx="711200" cy="880533"/>
              </a:xfrm>
              <a:prstGeom prst="line">
                <a:avLst/>
              </a:prstGeom>
              <a:ln w="28575">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5353237" y="2929468"/>
                <a:ext cx="1208429" cy="717362"/>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3344333" y="4725097"/>
                <a:ext cx="1905000" cy="888304"/>
                <a:chOff x="5689600" y="4911363"/>
                <a:chExt cx="1905000" cy="888304"/>
              </a:xfrm>
            </p:grpSpPr>
            <p:sp>
              <p:nvSpPr>
                <p:cNvPr id="59" name="Oval 58"/>
                <p:cNvSpPr/>
                <p:nvPr/>
              </p:nvSpPr>
              <p:spPr>
                <a:xfrm>
                  <a:off x="5689600" y="5113867"/>
                  <a:ext cx="304800"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0" name="Oval 59"/>
                <p:cNvSpPr/>
                <p:nvPr/>
              </p:nvSpPr>
              <p:spPr>
                <a:xfrm>
                  <a:off x="7289800" y="5494867"/>
                  <a:ext cx="304800"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1" name="Oval 60"/>
                <p:cNvSpPr/>
                <p:nvPr/>
              </p:nvSpPr>
              <p:spPr>
                <a:xfrm>
                  <a:off x="6451600" y="5418667"/>
                  <a:ext cx="304800"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2" name="Oval 61"/>
                <p:cNvSpPr/>
                <p:nvPr/>
              </p:nvSpPr>
              <p:spPr>
                <a:xfrm>
                  <a:off x="6620701" y="4911363"/>
                  <a:ext cx="304800"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1" name="Group 10"/>
              <p:cNvGrpSpPr/>
              <p:nvPr/>
            </p:nvGrpSpPr>
            <p:grpSpPr>
              <a:xfrm>
                <a:off x="3604496" y="3403601"/>
                <a:ext cx="2330637" cy="1905000"/>
                <a:chOff x="5949763" y="3589867"/>
                <a:chExt cx="2330637" cy="1905000"/>
              </a:xfrm>
            </p:grpSpPr>
            <p:sp>
              <p:nvSpPr>
                <p:cNvPr id="45" name="Rectangle 44"/>
                <p:cNvSpPr/>
                <p:nvPr/>
              </p:nvSpPr>
              <p:spPr>
                <a:xfrm>
                  <a:off x="6223000" y="4123267"/>
                  <a:ext cx="762000" cy="207723"/>
                </a:xfrm>
                <a:prstGeom prst="rect">
                  <a:avLst/>
                </a:prstGeom>
                <a:gradFill flip="none" rotWithShape="1">
                  <a:gsLst>
                    <a:gs pos="0">
                      <a:schemeClr val="tx1">
                        <a:lumMod val="95000"/>
                        <a:lumOff val="5000"/>
                        <a:tint val="66000"/>
                        <a:satMod val="160000"/>
                      </a:schemeClr>
                    </a:gs>
                    <a:gs pos="50000">
                      <a:schemeClr val="tx1">
                        <a:lumMod val="95000"/>
                        <a:lumOff val="5000"/>
                        <a:tint val="44500"/>
                        <a:satMod val="160000"/>
                      </a:schemeClr>
                    </a:gs>
                    <a:gs pos="100000">
                      <a:schemeClr val="tx1">
                        <a:lumMod val="95000"/>
                        <a:lumOff val="5000"/>
                        <a:tint val="23500"/>
                        <a:satMod val="160000"/>
                      </a:schemeClr>
                    </a:gs>
                  </a:gsLst>
                  <a:lin ang="2700000" scaled="1"/>
                  <a:tileRect/>
                </a:gra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6" name="Rectangle 45"/>
                <p:cNvSpPr/>
                <p:nvPr/>
              </p:nvSpPr>
              <p:spPr>
                <a:xfrm>
                  <a:off x="6274148" y="3856045"/>
                  <a:ext cx="76200" cy="304800"/>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cxnSp>
              <p:nvCxnSpPr>
                <p:cNvPr id="47" name="Straight Connector 46"/>
                <p:cNvCxnSpPr/>
                <p:nvPr/>
              </p:nvCxnSpPr>
              <p:spPr>
                <a:xfrm flipH="1" flipV="1">
                  <a:off x="6146800" y="3742267"/>
                  <a:ext cx="114300" cy="76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a:off x="6375400" y="3742267"/>
                  <a:ext cx="114300" cy="76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6299200" y="3666067"/>
                  <a:ext cx="0" cy="152400"/>
                </a:xfrm>
                <a:prstGeom prst="line">
                  <a:avLst/>
                </a:prstGeom>
              </p:spPr>
              <p:style>
                <a:lnRef idx="1">
                  <a:schemeClr val="accent1"/>
                </a:lnRef>
                <a:fillRef idx="0">
                  <a:schemeClr val="accent1"/>
                </a:fillRef>
                <a:effectRef idx="0">
                  <a:schemeClr val="accent1"/>
                </a:effectRef>
                <a:fontRef idx="minor">
                  <a:schemeClr val="tx1"/>
                </a:fontRef>
              </p:style>
            </p:cxnSp>
            <p:sp>
              <p:nvSpPr>
                <p:cNvPr id="50" name="Rectangle 49"/>
                <p:cNvSpPr/>
                <p:nvPr/>
              </p:nvSpPr>
              <p:spPr>
                <a:xfrm>
                  <a:off x="6806504" y="4180678"/>
                  <a:ext cx="137786" cy="4571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cxnSp>
              <p:nvCxnSpPr>
                <p:cNvPr id="51" name="Straight Connector 50"/>
                <p:cNvCxnSpPr>
                  <a:stCxn id="62" idx="0"/>
                </p:cNvCxnSpPr>
                <p:nvPr/>
              </p:nvCxnSpPr>
              <p:spPr>
                <a:xfrm flipH="1" flipV="1">
                  <a:off x="6604000" y="4330990"/>
                  <a:ext cx="169101" cy="580373"/>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a:stCxn id="50" idx="0"/>
                </p:cNvCxnSpPr>
                <p:nvPr/>
              </p:nvCxnSpPr>
              <p:spPr>
                <a:xfrm flipH="1" flipV="1">
                  <a:off x="6593562" y="4343517"/>
                  <a:ext cx="10438" cy="1075150"/>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60" idx="0"/>
                  <a:endCxn id="56" idx="2"/>
                </p:cNvCxnSpPr>
                <p:nvPr/>
              </p:nvCxnSpPr>
              <p:spPr>
                <a:xfrm flipV="1">
                  <a:off x="7442200" y="4885267"/>
                  <a:ext cx="419100" cy="609600"/>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4" name="Group 53"/>
                <p:cNvGrpSpPr/>
                <p:nvPr/>
              </p:nvGrpSpPr>
              <p:grpSpPr>
                <a:xfrm>
                  <a:off x="7442200" y="3589867"/>
                  <a:ext cx="838200" cy="1295400"/>
                  <a:chOff x="8001000" y="3505200"/>
                  <a:chExt cx="838200" cy="1295400"/>
                </a:xfrm>
              </p:grpSpPr>
              <p:sp>
                <p:nvSpPr>
                  <p:cNvPr id="56" name="Rectangle 55"/>
                  <p:cNvSpPr/>
                  <p:nvPr/>
                </p:nvSpPr>
                <p:spPr>
                  <a:xfrm>
                    <a:off x="8001000" y="3505200"/>
                    <a:ext cx="838200" cy="1295400"/>
                  </a:xfrm>
                  <a:prstGeom prst="rect">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7" name="Rectangle 56"/>
                  <p:cNvSpPr/>
                  <p:nvPr/>
                </p:nvSpPr>
                <p:spPr>
                  <a:xfrm>
                    <a:off x="8077200" y="3581400"/>
                    <a:ext cx="685800" cy="1066800"/>
                  </a:xfrm>
                  <a:prstGeom prst="rect">
                    <a:avLst/>
                  </a:prstGeom>
                  <a:solidFill>
                    <a:schemeClr val="bg1"/>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8" name="Oval 57"/>
                  <p:cNvSpPr/>
                  <p:nvPr/>
                </p:nvSpPr>
                <p:spPr>
                  <a:xfrm>
                    <a:off x="8305800" y="4495800"/>
                    <a:ext cx="228600" cy="228600"/>
                  </a:xfrm>
                  <a:prstGeom prst="ellipse">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50000" t="50000" r="50000" b="50000"/>
                    </a:path>
                    <a:tileRect/>
                  </a:gra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cxnSp>
              <p:nvCxnSpPr>
                <p:cNvPr id="55" name="Straight Connector 54"/>
                <p:cNvCxnSpPr>
                  <a:stCxn id="49" idx="7"/>
                </p:cNvCxnSpPr>
                <p:nvPr/>
              </p:nvCxnSpPr>
              <p:spPr>
                <a:xfrm flipV="1">
                  <a:off x="5949763" y="4330990"/>
                  <a:ext cx="654237" cy="827514"/>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2" name="Cloud 11"/>
              <p:cNvSpPr/>
              <p:nvPr/>
            </p:nvSpPr>
            <p:spPr>
              <a:xfrm>
                <a:off x="5524557" y="2240072"/>
                <a:ext cx="1866378" cy="1014609"/>
              </a:xfrm>
              <a:prstGeom prst="cloud">
                <a:avLst/>
              </a:prstGeom>
              <a:gradFill flip="none" rotWithShape="1">
                <a:gsLst>
                  <a:gs pos="0">
                    <a:schemeClr val="bg2">
                      <a:lumMod val="90000"/>
                      <a:tint val="66000"/>
                      <a:satMod val="160000"/>
                    </a:schemeClr>
                  </a:gs>
                  <a:gs pos="50000">
                    <a:schemeClr val="bg2">
                      <a:lumMod val="90000"/>
                      <a:tint val="44500"/>
                      <a:satMod val="160000"/>
                    </a:schemeClr>
                  </a:gs>
                  <a:gs pos="100000">
                    <a:schemeClr val="bg2">
                      <a:lumMod val="90000"/>
                      <a:tint val="23500"/>
                      <a:satMod val="160000"/>
                    </a:schemeClr>
                  </a:gs>
                </a:gsLst>
                <a:lin ang="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cxnSp>
            <p:nvCxnSpPr>
              <p:cNvPr id="13" name="Curved Connector 12"/>
              <p:cNvCxnSpPr>
                <a:stCxn id="63" idx="2"/>
                <a:endCxn id="57" idx="0"/>
              </p:cNvCxnSpPr>
              <p:nvPr/>
            </p:nvCxnSpPr>
            <p:spPr>
              <a:xfrm rot="5400000">
                <a:off x="5571589" y="1819173"/>
                <a:ext cx="1605073" cy="1716183"/>
              </a:xfrm>
              <a:prstGeom prst="curvedConnector3">
                <a:avLst>
                  <a:gd name="adj1" fmla="val 50000"/>
                </a:avLst>
              </a:prstGeom>
              <a:ln w="79375">
                <a:tailEnd type="triangle"/>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724400" y="4800600"/>
                <a:ext cx="304800"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cxnSp>
            <p:nvCxnSpPr>
              <p:cNvPr id="15" name="Straight Connector 14"/>
              <p:cNvCxnSpPr>
                <a:stCxn id="14" idx="1"/>
              </p:cNvCxnSpPr>
              <p:nvPr/>
            </p:nvCxnSpPr>
            <p:spPr>
              <a:xfrm flipH="1" flipV="1">
                <a:off x="4267200" y="4191000"/>
                <a:ext cx="501837" cy="654237"/>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endCxn id="56" idx="2"/>
              </p:cNvCxnSpPr>
              <p:nvPr/>
            </p:nvCxnSpPr>
            <p:spPr>
              <a:xfrm flipV="1">
                <a:off x="4953000" y="4699001"/>
                <a:ext cx="563033" cy="116213"/>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162800" y="1295400"/>
                <a:ext cx="443631" cy="731728"/>
                <a:chOff x="9714978" y="1497905"/>
                <a:chExt cx="443631" cy="731728"/>
              </a:xfrm>
            </p:grpSpPr>
            <p:sp>
              <p:nvSpPr>
                <p:cNvPr id="39" name="Rectangle 38"/>
                <p:cNvSpPr/>
                <p:nvPr/>
              </p:nvSpPr>
              <p:spPr>
                <a:xfrm>
                  <a:off x="9714978" y="1497905"/>
                  <a:ext cx="443631" cy="731728"/>
                </a:xfrm>
                <a:prstGeom prst="rect">
                  <a:avLst/>
                </a:prstGeom>
                <a:gradFill flip="none" rotWithShape="1">
                  <a:gsLst>
                    <a:gs pos="0">
                      <a:schemeClr val="tx1">
                        <a:lumMod val="95000"/>
                        <a:lumOff val="5000"/>
                        <a:tint val="66000"/>
                        <a:satMod val="160000"/>
                      </a:schemeClr>
                    </a:gs>
                    <a:gs pos="50000">
                      <a:schemeClr val="tx1">
                        <a:lumMod val="95000"/>
                        <a:lumOff val="5000"/>
                        <a:tint val="44500"/>
                        <a:satMod val="160000"/>
                      </a:schemeClr>
                    </a:gs>
                    <a:gs pos="100000">
                      <a:schemeClr val="tx1">
                        <a:lumMod val="95000"/>
                        <a:lumOff val="5000"/>
                        <a:tint val="23500"/>
                        <a:satMod val="160000"/>
                      </a:schemeClr>
                    </a:gs>
                  </a:gsLst>
                  <a:lin ang="2700000" scaled="1"/>
                  <a:tileRect/>
                </a:gra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40" name="Group 39"/>
                <p:cNvGrpSpPr/>
                <p:nvPr/>
              </p:nvGrpSpPr>
              <p:grpSpPr>
                <a:xfrm>
                  <a:off x="9809968" y="2008341"/>
                  <a:ext cx="263046" cy="123172"/>
                  <a:chOff x="5964477" y="2008341"/>
                  <a:chExt cx="263046" cy="123172"/>
                </a:xfrm>
              </p:grpSpPr>
              <p:cxnSp>
                <p:nvCxnSpPr>
                  <p:cNvPr id="42" name="Straight Connector 41"/>
                  <p:cNvCxnSpPr/>
                  <p:nvPr/>
                </p:nvCxnSpPr>
                <p:spPr>
                  <a:xfrm>
                    <a:off x="5964477" y="2066795"/>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5964477" y="2131513"/>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5964477" y="2008341"/>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cxnSp>
              <p:nvCxnSpPr>
                <p:cNvPr id="41" name="Straight Connector 40"/>
                <p:cNvCxnSpPr/>
                <p:nvPr/>
              </p:nvCxnSpPr>
              <p:spPr>
                <a:xfrm>
                  <a:off x="9812056" y="1672226"/>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315200" y="1447800"/>
                <a:ext cx="443631" cy="731728"/>
                <a:chOff x="9714978" y="1497905"/>
                <a:chExt cx="443631" cy="731728"/>
              </a:xfrm>
            </p:grpSpPr>
            <p:sp>
              <p:nvSpPr>
                <p:cNvPr id="33" name="Rectangle 32"/>
                <p:cNvSpPr/>
                <p:nvPr/>
              </p:nvSpPr>
              <p:spPr>
                <a:xfrm>
                  <a:off x="9714978" y="1497905"/>
                  <a:ext cx="443631" cy="731728"/>
                </a:xfrm>
                <a:prstGeom prst="rect">
                  <a:avLst/>
                </a:prstGeom>
                <a:gradFill flip="none" rotWithShape="1">
                  <a:gsLst>
                    <a:gs pos="0">
                      <a:schemeClr val="tx1">
                        <a:lumMod val="95000"/>
                        <a:lumOff val="5000"/>
                        <a:tint val="66000"/>
                        <a:satMod val="160000"/>
                      </a:schemeClr>
                    </a:gs>
                    <a:gs pos="50000">
                      <a:schemeClr val="tx1">
                        <a:lumMod val="95000"/>
                        <a:lumOff val="5000"/>
                        <a:tint val="44500"/>
                        <a:satMod val="160000"/>
                      </a:schemeClr>
                    </a:gs>
                    <a:gs pos="100000">
                      <a:schemeClr val="tx1">
                        <a:lumMod val="95000"/>
                        <a:lumOff val="5000"/>
                        <a:tint val="23500"/>
                        <a:satMod val="160000"/>
                      </a:schemeClr>
                    </a:gs>
                  </a:gsLst>
                  <a:lin ang="2700000" scaled="1"/>
                  <a:tileRect/>
                </a:gra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34" name="Group 33"/>
                <p:cNvGrpSpPr/>
                <p:nvPr/>
              </p:nvGrpSpPr>
              <p:grpSpPr>
                <a:xfrm>
                  <a:off x="9809968" y="2008341"/>
                  <a:ext cx="263046" cy="123172"/>
                  <a:chOff x="5964477" y="2008341"/>
                  <a:chExt cx="263046" cy="123172"/>
                </a:xfrm>
              </p:grpSpPr>
              <p:cxnSp>
                <p:nvCxnSpPr>
                  <p:cNvPr id="36" name="Straight Connector 35"/>
                  <p:cNvCxnSpPr/>
                  <p:nvPr/>
                </p:nvCxnSpPr>
                <p:spPr>
                  <a:xfrm>
                    <a:off x="5964477" y="2066795"/>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5964477" y="2131513"/>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5964477" y="2008341"/>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cxnSp>
              <p:nvCxnSpPr>
                <p:cNvPr id="35" name="Straight Connector 34"/>
                <p:cNvCxnSpPr/>
                <p:nvPr/>
              </p:nvCxnSpPr>
              <p:spPr>
                <a:xfrm>
                  <a:off x="9812056" y="1672226"/>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7467600" y="1600200"/>
                <a:ext cx="443631" cy="731728"/>
                <a:chOff x="9714978" y="1497905"/>
                <a:chExt cx="443631" cy="731728"/>
              </a:xfrm>
            </p:grpSpPr>
            <p:sp>
              <p:nvSpPr>
                <p:cNvPr id="27" name="Rectangle 26"/>
                <p:cNvSpPr/>
                <p:nvPr/>
              </p:nvSpPr>
              <p:spPr>
                <a:xfrm>
                  <a:off x="9714978" y="1497905"/>
                  <a:ext cx="443631" cy="731728"/>
                </a:xfrm>
                <a:prstGeom prst="rect">
                  <a:avLst/>
                </a:prstGeom>
                <a:gradFill flip="none" rotWithShape="1">
                  <a:gsLst>
                    <a:gs pos="0">
                      <a:schemeClr val="tx1">
                        <a:lumMod val="95000"/>
                        <a:lumOff val="5000"/>
                        <a:tint val="66000"/>
                        <a:satMod val="160000"/>
                      </a:schemeClr>
                    </a:gs>
                    <a:gs pos="50000">
                      <a:schemeClr val="tx1">
                        <a:lumMod val="95000"/>
                        <a:lumOff val="5000"/>
                        <a:tint val="44500"/>
                        <a:satMod val="160000"/>
                      </a:schemeClr>
                    </a:gs>
                    <a:gs pos="100000">
                      <a:schemeClr val="tx1">
                        <a:lumMod val="95000"/>
                        <a:lumOff val="5000"/>
                        <a:tint val="23500"/>
                        <a:satMod val="160000"/>
                      </a:schemeClr>
                    </a:gs>
                  </a:gsLst>
                  <a:lin ang="2700000" scaled="1"/>
                  <a:tileRect/>
                </a:gra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28" name="Group 27"/>
                <p:cNvGrpSpPr/>
                <p:nvPr/>
              </p:nvGrpSpPr>
              <p:grpSpPr>
                <a:xfrm>
                  <a:off x="9809968" y="2008341"/>
                  <a:ext cx="263046" cy="123172"/>
                  <a:chOff x="5964477" y="2008341"/>
                  <a:chExt cx="263046" cy="123172"/>
                </a:xfrm>
              </p:grpSpPr>
              <p:cxnSp>
                <p:nvCxnSpPr>
                  <p:cNvPr id="30" name="Straight Connector 29"/>
                  <p:cNvCxnSpPr/>
                  <p:nvPr/>
                </p:nvCxnSpPr>
                <p:spPr>
                  <a:xfrm>
                    <a:off x="5964477" y="2066795"/>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964477" y="2131513"/>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5964477" y="2008341"/>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cxnSp>
              <p:nvCxnSpPr>
                <p:cNvPr id="29" name="Straight Connector 28"/>
                <p:cNvCxnSpPr/>
                <p:nvPr/>
              </p:nvCxnSpPr>
              <p:spPr>
                <a:xfrm>
                  <a:off x="9812056" y="1672226"/>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7620000" y="1752600"/>
                <a:ext cx="443631" cy="731728"/>
                <a:chOff x="9714978" y="1497905"/>
                <a:chExt cx="443631" cy="731728"/>
              </a:xfrm>
            </p:grpSpPr>
            <p:sp>
              <p:nvSpPr>
                <p:cNvPr id="21" name="Rectangle 20"/>
                <p:cNvSpPr/>
                <p:nvPr/>
              </p:nvSpPr>
              <p:spPr>
                <a:xfrm>
                  <a:off x="9714978" y="1497905"/>
                  <a:ext cx="443631" cy="731728"/>
                </a:xfrm>
                <a:prstGeom prst="rect">
                  <a:avLst/>
                </a:prstGeom>
                <a:gradFill flip="none" rotWithShape="1">
                  <a:gsLst>
                    <a:gs pos="0">
                      <a:schemeClr val="tx1">
                        <a:lumMod val="95000"/>
                        <a:lumOff val="5000"/>
                        <a:tint val="66000"/>
                        <a:satMod val="160000"/>
                      </a:schemeClr>
                    </a:gs>
                    <a:gs pos="50000">
                      <a:schemeClr val="tx1">
                        <a:lumMod val="95000"/>
                        <a:lumOff val="5000"/>
                        <a:tint val="44500"/>
                        <a:satMod val="160000"/>
                      </a:schemeClr>
                    </a:gs>
                    <a:gs pos="100000">
                      <a:schemeClr val="tx1">
                        <a:lumMod val="95000"/>
                        <a:lumOff val="5000"/>
                        <a:tint val="23500"/>
                        <a:satMod val="160000"/>
                      </a:schemeClr>
                    </a:gs>
                  </a:gsLst>
                  <a:lin ang="2700000" scaled="1"/>
                  <a:tileRect/>
                </a:gra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22" name="Group 21"/>
                <p:cNvGrpSpPr/>
                <p:nvPr/>
              </p:nvGrpSpPr>
              <p:grpSpPr>
                <a:xfrm>
                  <a:off x="9809968" y="2008341"/>
                  <a:ext cx="263046" cy="123172"/>
                  <a:chOff x="5964477" y="2008341"/>
                  <a:chExt cx="263046" cy="123172"/>
                </a:xfrm>
              </p:grpSpPr>
              <p:cxnSp>
                <p:nvCxnSpPr>
                  <p:cNvPr id="24" name="Straight Connector 23"/>
                  <p:cNvCxnSpPr/>
                  <p:nvPr/>
                </p:nvCxnSpPr>
                <p:spPr>
                  <a:xfrm>
                    <a:off x="5964477" y="2066795"/>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5964477" y="2131513"/>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5964477" y="2008341"/>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cxnSp>
              <p:nvCxnSpPr>
                <p:cNvPr id="23" name="Straight Connector 22"/>
                <p:cNvCxnSpPr/>
                <p:nvPr/>
              </p:nvCxnSpPr>
              <p:spPr>
                <a:xfrm>
                  <a:off x="9812056" y="1672226"/>
                  <a:ext cx="263046"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grpSp>
        <p:sp>
          <p:nvSpPr>
            <p:cNvPr id="69" name="TextBox 68"/>
            <p:cNvSpPr txBox="1"/>
            <p:nvPr/>
          </p:nvSpPr>
          <p:spPr>
            <a:xfrm>
              <a:off x="76200" y="3810000"/>
              <a:ext cx="1179793" cy="369332"/>
            </a:xfrm>
            <a:prstGeom prst="rect">
              <a:avLst/>
            </a:prstGeom>
            <a:noFill/>
          </p:spPr>
          <p:txBody>
            <a:bodyPr wrap="none" rtlCol="0">
              <a:spAutoFit/>
            </a:bodyPr>
            <a:lstStyle/>
            <a:p>
              <a:r>
                <a:rPr lang="en-US" dirty="0" smtClean="0"/>
                <a:t>Gateways</a:t>
              </a:r>
              <a:endParaRPr lang="en-US" dirty="0"/>
            </a:p>
          </p:txBody>
        </p:sp>
        <p:sp>
          <p:nvSpPr>
            <p:cNvPr id="70" name="TextBox 69"/>
            <p:cNvSpPr txBox="1"/>
            <p:nvPr/>
          </p:nvSpPr>
          <p:spPr>
            <a:xfrm>
              <a:off x="304800" y="4648200"/>
              <a:ext cx="846055" cy="369332"/>
            </a:xfrm>
            <a:prstGeom prst="rect">
              <a:avLst/>
            </a:prstGeom>
            <a:noFill/>
          </p:spPr>
          <p:txBody>
            <a:bodyPr wrap="none" rtlCol="0">
              <a:spAutoFit/>
            </a:bodyPr>
            <a:lstStyle/>
            <a:p>
              <a:r>
                <a:rPr lang="en-US" dirty="0" smtClean="0"/>
                <a:t>Things</a:t>
              </a:r>
              <a:endParaRPr lang="en-US" dirty="0"/>
            </a:p>
          </p:txBody>
        </p:sp>
        <p:sp>
          <p:nvSpPr>
            <p:cNvPr id="71" name="TextBox 70"/>
            <p:cNvSpPr txBox="1"/>
            <p:nvPr/>
          </p:nvSpPr>
          <p:spPr>
            <a:xfrm>
              <a:off x="2438400" y="2362200"/>
              <a:ext cx="933406" cy="369332"/>
            </a:xfrm>
            <a:prstGeom prst="rect">
              <a:avLst/>
            </a:prstGeom>
            <a:noFill/>
          </p:spPr>
          <p:txBody>
            <a:bodyPr wrap="none" rtlCol="0">
              <a:spAutoFit/>
            </a:bodyPr>
            <a:lstStyle/>
            <a:p>
              <a:r>
                <a:rPr lang="en-US" dirty="0" smtClean="0"/>
                <a:t>Servers</a:t>
              </a:r>
              <a:endParaRPr lang="en-US" dirty="0"/>
            </a:p>
          </p:txBody>
        </p:sp>
        <p:sp>
          <p:nvSpPr>
            <p:cNvPr id="72" name="TextBox 71"/>
            <p:cNvSpPr txBox="1"/>
            <p:nvPr/>
          </p:nvSpPr>
          <p:spPr>
            <a:xfrm>
              <a:off x="2438400" y="3124200"/>
              <a:ext cx="1025717" cy="369332"/>
            </a:xfrm>
            <a:prstGeom prst="rect">
              <a:avLst/>
            </a:prstGeom>
            <a:noFill/>
          </p:spPr>
          <p:txBody>
            <a:bodyPr wrap="none" rtlCol="0">
              <a:spAutoFit/>
            </a:bodyPr>
            <a:lstStyle/>
            <a:p>
              <a:r>
                <a:rPr lang="en-US" dirty="0" smtClean="0"/>
                <a:t>Internet</a:t>
              </a:r>
              <a:endParaRPr lang="en-US" dirty="0"/>
            </a:p>
          </p:txBody>
        </p:sp>
      </p:grpSp>
      <p:grpSp>
        <p:nvGrpSpPr>
          <p:cNvPr id="99" name="Group 98"/>
          <p:cNvGrpSpPr/>
          <p:nvPr/>
        </p:nvGrpSpPr>
        <p:grpSpPr>
          <a:xfrm>
            <a:off x="4172055" y="1295400"/>
            <a:ext cx="4209945" cy="4553115"/>
            <a:chOff x="4172055" y="1295400"/>
            <a:chExt cx="4209945" cy="4553115"/>
          </a:xfrm>
        </p:grpSpPr>
        <p:grpSp>
          <p:nvGrpSpPr>
            <p:cNvPr id="74" name="Group 73"/>
            <p:cNvGrpSpPr/>
            <p:nvPr/>
          </p:nvGrpSpPr>
          <p:grpSpPr>
            <a:xfrm>
              <a:off x="4172055" y="3733800"/>
              <a:ext cx="4209945" cy="2033653"/>
              <a:chOff x="2590800" y="1447800"/>
              <a:chExt cx="9123111" cy="4687602"/>
            </a:xfrm>
          </p:grpSpPr>
          <p:grpSp>
            <p:nvGrpSpPr>
              <p:cNvPr id="75" name="Group 74"/>
              <p:cNvGrpSpPr/>
              <p:nvPr/>
            </p:nvGrpSpPr>
            <p:grpSpPr>
              <a:xfrm>
                <a:off x="2590800" y="3745468"/>
                <a:ext cx="3506433" cy="2389934"/>
                <a:chOff x="2590800" y="3745468"/>
                <a:chExt cx="3506433" cy="2389934"/>
              </a:xfrm>
            </p:grpSpPr>
            <p:cxnSp>
              <p:nvCxnSpPr>
                <p:cNvPr id="89" name="Straight Connector 88"/>
                <p:cNvCxnSpPr/>
                <p:nvPr/>
              </p:nvCxnSpPr>
              <p:spPr>
                <a:xfrm flipH="1">
                  <a:off x="3276600" y="3886200"/>
                  <a:ext cx="1905000" cy="1752600"/>
                </a:xfrm>
                <a:prstGeom prst="line">
                  <a:avLst/>
                </a:prstGeom>
                <a:ln>
                  <a:solidFill>
                    <a:srgbClr val="8000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90" name="TextBox 89"/>
                <p:cNvSpPr txBox="1"/>
                <p:nvPr/>
              </p:nvSpPr>
              <p:spPr>
                <a:xfrm>
                  <a:off x="2590800" y="5638800"/>
                  <a:ext cx="2938134" cy="496602"/>
                </a:xfrm>
                <a:prstGeom prst="rect">
                  <a:avLst/>
                </a:prstGeom>
                <a:noFill/>
              </p:spPr>
              <p:txBody>
                <a:bodyPr wrap="none" rtlCol="0">
                  <a:spAutoFit/>
                </a:bodyPr>
                <a:lstStyle/>
                <a:p>
                  <a:r>
                    <a:rPr lang="en-US" sz="800" i="1" dirty="0" smtClean="0">
                      <a:solidFill>
                        <a:srgbClr val="800000"/>
                      </a:solidFill>
                    </a:rPr>
                    <a:t>Device-to-gateway range</a:t>
                  </a:r>
                  <a:endParaRPr lang="en-US" sz="800" i="1" dirty="0">
                    <a:solidFill>
                      <a:srgbClr val="800000"/>
                    </a:solidFill>
                  </a:endParaRPr>
                </a:p>
              </p:txBody>
            </p:sp>
            <p:sp>
              <p:nvSpPr>
                <p:cNvPr id="91" name="TextBox 90"/>
                <p:cNvSpPr txBox="1"/>
                <p:nvPr/>
              </p:nvSpPr>
              <p:spPr>
                <a:xfrm>
                  <a:off x="4267201" y="3745468"/>
                  <a:ext cx="955980" cy="461130"/>
                </a:xfrm>
                <a:prstGeom prst="rect">
                  <a:avLst/>
                </a:prstGeom>
                <a:noFill/>
              </p:spPr>
              <p:txBody>
                <a:bodyPr wrap="none" rtlCol="0">
                  <a:spAutoFit/>
                </a:bodyPr>
                <a:lstStyle/>
                <a:p>
                  <a:r>
                    <a:rPr lang="en-US" sz="700" dirty="0" smtClean="0">
                      <a:solidFill>
                        <a:srgbClr val="800000"/>
                      </a:solidFill>
                    </a:rPr>
                    <a:t>inches</a:t>
                  </a:r>
                  <a:endParaRPr lang="en-US" sz="700" dirty="0">
                    <a:solidFill>
                      <a:srgbClr val="800000"/>
                    </a:solidFill>
                  </a:endParaRPr>
                </a:p>
              </p:txBody>
            </p:sp>
            <p:sp>
              <p:nvSpPr>
                <p:cNvPr id="92" name="TextBox 91"/>
                <p:cNvSpPr txBox="1"/>
                <p:nvPr/>
              </p:nvSpPr>
              <p:spPr>
                <a:xfrm>
                  <a:off x="4724400" y="4114801"/>
                  <a:ext cx="1372833" cy="461130"/>
                </a:xfrm>
                <a:prstGeom prst="rect">
                  <a:avLst/>
                </a:prstGeom>
                <a:noFill/>
              </p:spPr>
              <p:txBody>
                <a:bodyPr wrap="none" rtlCol="0">
                  <a:spAutoFit/>
                </a:bodyPr>
                <a:lstStyle/>
                <a:p>
                  <a:r>
                    <a:rPr lang="en-US" sz="700" dirty="0">
                      <a:solidFill>
                        <a:srgbClr val="800000"/>
                      </a:solidFill>
                    </a:rPr>
                    <a:t>b</a:t>
                  </a:r>
                  <a:r>
                    <a:rPr lang="en-US" sz="700" dirty="0" smtClean="0">
                      <a:solidFill>
                        <a:srgbClr val="800000"/>
                      </a:solidFill>
                    </a:rPr>
                    <a:t>ody/room</a:t>
                  </a:r>
                  <a:endParaRPr lang="en-US" sz="700" dirty="0">
                    <a:solidFill>
                      <a:srgbClr val="800000"/>
                    </a:solidFill>
                  </a:endParaRPr>
                </a:p>
              </p:txBody>
            </p:sp>
            <p:sp>
              <p:nvSpPr>
                <p:cNvPr id="93" name="TextBox 92"/>
                <p:cNvSpPr txBox="1"/>
                <p:nvPr/>
              </p:nvSpPr>
              <p:spPr>
                <a:xfrm>
                  <a:off x="3886201" y="4876799"/>
                  <a:ext cx="1789686" cy="461130"/>
                </a:xfrm>
                <a:prstGeom prst="rect">
                  <a:avLst/>
                </a:prstGeom>
                <a:noFill/>
              </p:spPr>
              <p:txBody>
                <a:bodyPr wrap="none" rtlCol="0">
                  <a:spAutoFit/>
                </a:bodyPr>
                <a:lstStyle/>
                <a:p>
                  <a:r>
                    <a:rPr lang="en-US" sz="700" dirty="0" smtClean="0">
                      <a:solidFill>
                        <a:srgbClr val="800000"/>
                      </a:solidFill>
                    </a:rPr>
                    <a:t>factory/campus</a:t>
                  </a:r>
                  <a:endParaRPr lang="en-US" sz="700" dirty="0">
                    <a:solidFill>
                      <a:srgbClr val="800000"/>
                    </a:solidFill>
                  </a:endParaRPr>
                </a:p>
              </p:txBody>
            </p:sp>
            <p:sp>
              <p:nvSpPr>
                <p:cNvPr id="94" name="TextBox 93"/>
                <p:cNvSpPr txBox="1"/>
                <p:nvPr/>
              </p:nvSpPr>
              <p:spPr>
                <a:xfrm>
                  <a:off x="3429000" y="4355068"/>
                  <a:ext cx="1122723" cy="461130"/>
                </a:xfrm>
                <a:prstGeom prst="rect">
                  <a:avLst/>
                </a:prstGeom>
                <a:noFill/>
              </p:spPr>
              <p:txBody>
                <a:bodyPr wrap="none" rtlCol="0">
                  <a:spAutoFit/>
                </a:bodyPr>
                <a:lstStyle/>
                <a:p>
                  <a:r>
                    <a:rPr lang="en-US" sz="700" dirty="0" smtClean="0">
                      <a:solidFill>
                        <a:srgbClr val="800000"/>
                      </a:solidFill>
                    </a:rPr>
                    <a:t>building</a:t>
                  </a:r>
                  <a:endParaRPr lang="en-US" sz="700" dirty="0">
                    <a:solidFill>
                      <a:srgbClr val="800000"/>
                    </a:solidFill>
                  </a:endParaRPr>
                </a:p>
              </p:txBody>
            </p:sp>
            <p:sp>
              <p:nvSpPr>
                <p:cNvPr id="95" name="TextBox 94"/>
                <p:cNvSpPr txBox="1"/>
                <p:nvPr/>
              </p:nvSpPr>
              <p:spPr>
                <a:xfrm>
                  <a:off x="2743199" y="5257800"/>
                  <a:ext cx="872610" cy="461130"/>
                </a:xfrm>
                <a:prstGeom prst="rect">
                  <a:avLst/>
                </a:prstGeom>
                <a:noFill/>
              </p:spPr>
              <p:txBody>
                <a:bodyPr wrap="none" rtlCol="0">
                  <a:spAutoFit/>
                </a:bodyPr>
                <a:lstStyle/>
                <a:p>
                  <a:r>
                    <a:rPr lang="en-US" sz="700" dirty="0">
                      <a:solidFill>
                        <a:srgbClr val="800000"/>
                      </a:solidFill>
                    </a:rPr>
                    <a:t>m</a:t>
                  </a:r>
                  <a:r>
                    <a:rPr lang="en-US" sz="700" dirty="0" smtClean="0">
                      <a:solidFill>
                        <a:srgbClr val="800000"/>
                      </a:solidFill>
                    </a:rPr>
                    <a:t>iles</a:t>
                  </a:r>
                  <a:endParaRPr lang="en-US" sz="700" dirty="0">
                    <a:solidFill>
                      <a:srgbClr val="800000"/>
                    </a:solidFill>
                  </a:endParaRPr>
                </a:p>
              </p:txBody>
            </p:sp>
          </p:grpSp>
          <p:grpSp>
            <p:nvGrpSpPr>
              <p:cNvPr id="76" name="Group 75"/>
              <p:cNvGrpSpPr/>
              <p:nvPr/>
            </p:nvGrpSpPr>
            <p:grpSpPr>
              <a:xfrm>
                <a:off x="5181600" y="2818736"/>
                <a:ext cx="6532311" cy="1564065"/>
                <a:chOff x="5181600" y="2818736"/>
                <a:chExt cx="6532311" cy="1564065"/>
              </a:xfrm>
            </p:grpSpPr>
            <p:grpSp>
              <p:nvGrpSpPr>
                <p:cNvPr id="83" name="Group 82"/>
                <p:cNvGrpSpPr/>
                <p:nvPr/>
              </p:nvGrpSpPr>
              <p:grpSpPr>
                <a:xfrm>
                  <a:off x="5181600" y="3886200"/>
                  <a:ext cx="6532311" cy="496601"/>
                  <a:chOff x="5181600" y="3886200"/>
                  <a:chExt cx="6532311" cy="496601"/>
                </a:xfrm>
              </p:grpSpPr>
              <p:cxnSp>
                <p:nvCxnSpPr>
                  <p:cNvPr id="87" name="Straight Connector 86"/>
                  <p:cNvCxnSpPr/>
                  <p:nvPr/>
                </p:nvCxnSpPr>
                <p:spPr>
                  <a:xfrm>
                    <a:off x="5181600" y="3886200"/>
                    <a:ext cx="2743200" cy="0"/>
                  </a:xfrm>
                  <a:prstGeom prst="line">
                    <a:avLst/>
                  </a:prstGeom>
                  <a:ln>
                    <a:solidFill>
                      <a:srgbClr val="0080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88" name="TextBox 87"/>
                  <p:cNvSpPr txBox="1"/>
                  <p:nvPr/>
                </p:nvSpPr>
                <p:spPr>
                  <a:xfrm>
                    <a:off x="7772400" y="3886202"/>
                    <a:ext cx="3941511" cy="496599"/>
                  </a:xfrm>
                  <a:prstGeom prst="rect">
                    <a:avLst/>
                  </a:prstGeom>
                  <a:noFill/>
                </p:spPr>
                <p:txBody>
                  <a:bodyPr wrap="none" rtlCol="0">
                    <a:spAutoFit/>
                  </a:bodyPr>
                  <a:lstStyle/>
                  <a:p>
                    <a:r>
                      <a:rPr lang="en-US" sz="800" i="1" dirty="0" smtClean="0">
                        <a:solidFill>
                          <a:srgbClr val="008000"/>
                        </a:solidFill>
                      </a:rPr>
                      <a:t>Battery life (low-power operation)</a:t>
                    </a:r>
                    <a:endParaRPr lang="en-US" sz="800" i="1" dirty="0">
                      <a:solidFill>
                        <a:srgbClr val="008000"/>
                      </a:solidFill>
                    </a:endParaRPr>
                  </a:p>
                </p:txBody>
              </p:sp>
            </p:grpSp>
            <p:grpSp>
              <p:nvGrpSpPr>
                <p:cNvPr id="84" name="Group 83"/>
                <p:cNvGrpSpPr/>
                <p:nvPr/>
              </p:nvGrpSpPr>
              <p:grpSpPr>
                <a:xfrm>
                  <a:off x="5454304" y="2818736"/>
                  <a:ext cx="2567123" cy="1235778"/>
                  <a:chOff x="5454304" y="2818736"/>
                  <a:chExt cx="2567123" cy="1235778"/>
                </a:xfrm>
              </p:grpSpPr>
              <p:sp>
                <p:nvSpPr>
                  <p:cNvPr id="85" name="TextBox 84"/>
                  <p:cNvSpPr txBox="1"/>
                  <p:nvPr/>
                </p:nvSpPr>
                <p:spPr>
                  <a:xfrm rot="16200000">
                    <a:off x="5206983" y="3373666"/>
                    <a:ext cx="928169" cy="433527"/>
                  </a:xfrm>
                  <a:prstGeom prst="rect">
                    <a:avLst/>
                  </a:prstGeom>
                  <a:noFill/>
                </p:spPr>
                <p:txBody>
                  <a:bodyPr wrap="none" rtlCol="0">
                    <a:spAutoFit/>
                  </a:bodyPr>
                  <a:lstStyle/>
                  <a:p>
                    <a:r>
                      <a:rPr lang="en-US" sz="700" dirty="0" smtClean="0">
                        <a:solidFill>
                          <a:srgbClr val="008000"/>
                        </a:solidFill>
                      </a:rPr>
                      <a:t>hours</a:t>
                    </a:r>
                    <a:endParaRPr lang="en-US" sz="700" dirty="0">
                      <a:solidFill>
                        <a:srgbClr val="008000"/>
                      </a:solidFill>
                    </a:endParaRPr>
                  </a:p>
                </p:txBody>
              </p:sp>
              <p:sp>
                <p:nvSpPr>
                  <p:cNvPr id="86" name="TextBox 85"/>
                  <p:cNvSpPr txBox="1"/>
                  <p:nvPr/>
                </p:nvSpPr>
                <p:spPr>
                  <a:xfrm rot="16200000">
                    <a:off x="7207560" y="3199076"/>
                    <a:ext cx="1194208" cy="433527"/>
                  </a:xfrm>
                  <a:prstGeom prst="rect">
                    <a:avLst/>
                  </a:prstGeom>
                  <a:noFill/>
                </p:spPr>
                <p:txBody>
                  <a:bodyPr wrap="none" rtlCol="0">
                    <a:spAutoFit/>
                  </a:bodyPr>
                  <a:lstStyle/>
                  <a:p>
                    <a:r>
                      <a:rPr lang="en-US" sz="700" dirty="0" smtClean="0">
                        <a:solidFill>
                          <a:srgbClr val="008000"/>
                        </a:solidFill>
                      </a:rPr>
                      <a:t>20 years</a:t>
                    </a:r>
                    <a:endParaRPr lang="en-US" sz="700" dirty="0">
                      <a:solidFill>
                        <a:srgbClr val="008000"/>
                      </a:solidFill>
                    </a:endParaRPr>
                  </a:p>
                </p:txBody>
              </p:sp>
            </p:grpSp>
          </p:grpSp>
          <p:grpSp>
            <p:nvGrpSpPr>
              <p:cNvPr id="77" name="Group 76"/>
              <p:cNvGrpSpPr/>
              <p:nvPr/>
            </p:nvGrpSpPr>
            <p:grpSpPr>
              <a:xfrm>
                <a:off x="3581400" y="1447800"/>
                <a:ext cx="5197167" cy="2438400"/>
                <a:chOff x="3581400" y="1447800"/>
                <a:chExt cx="5197167" cy="2438400"/>
              </a:xfrm>
            </p:grpSpPr>
            <p:cxnSp>
              <p:nvCxnSpPr>
                <p:cNvPr id="79" name="Straight Connector 78"/>
                <p:cNvCxnSpPr/>
                <p:nvPr/>
              </p:nvCxnSpPr>
              <p:spPr>
                <a:xfrm>
                  <a:off x="5181600" y="1828800"/>
                  <a:ext cx="0" cy="2057400"/>
                </a:xfrm>
                <a:prstGeom prst="line">
                  <a:avLst/>
                </a:prstGeom>
                <a:ln>
                  <a:solidFill>
                    <a:srgbClr val="0000FF"/>
                  </a:solidFill>
                  <a:headEnd type="triangle"/>
                  <a:tailEnd type="none"/>
                </a:ln>
              </p:spPr>
              <p:style>
                <a:lnRef idx="2">
                  <a:schemeClr val="accent1"/>
                </a:lnRef>
                <a:fillRef idx="0">
                  <a:schemeClr val="accent1"/>
                </a:fillRef>
                <a:effectRef idx="1">
                  <a:schemeClr val="accent1"/>
                </a:effectRef>
                <a:fontRef idx="minor">
                  <a:schemeClr val="tx1"/>
                </a:fontRef>
              </p:style>
            </p:cxnSp>
            <p:sp>
              <p:nvSpPr>
                <p:cNvPr id="80" name="TextBox 79"/>
                <p:cNvSpPr txBox="1"/>
                <p:nvPr/>
              </p:nvSpPr>
              <p:spPr>
                <a:xfrm>
                  <a:off x="5029200" y="1447800"/>
                  <a:ext cx="3749367" cy="496602"/>
                </a:xfrm>
                <a:prstGeom prst="rect">
                  <a:avLst/>
                </a:prstGeom>
                <a:noFill/>
              </p:spPr>
              <p:txBody>
                <a:bodyPr wrap="none" rtlCol="0">
                  <a:spAutoFit/>
                </a:bodyPr>
                <a:lstStyle/>
                <a:p>
                  <a:r>
                    <a:rPr lang="en-US" sz="800" i="1" dirty="0" smtClean="0">
                      <a:solidFill>
                        <a:srgbClr val="0000FF"/>
                      </a:solidFill>
                    </a:rPr>
                    <a:t>Device’s data rate (“duty cycle”)</a:t>
                  </a:r>
                  <a:endParaRPr lang="en-US" sz="800" i="1" dirty="0">
                    <a:solidFill>
                      <a:srgbClr val="0000FF"/>
                    </a:solidFill>
                  </a:endParaRPr>
                </a:p>
              </p:txBody>
            </p:sp>
            <p:sp>
              <p:nvSpPr>
                <p:cNvPr id="81" name="TextBox 80"/>
                <p:cNvSpPr txBox="1"/>
                <p:nvPr/>
              </p:nvSpPr>
              <p:spPr>
                <a:xfrm>
                  <a:off x="3581400" y="1764267"/>
                  <a:ext cx="1622945" cy="461130"/>
                </a:xfrm>
                <a:prstGeom prst="rect">
                  <a:avLst/>
                </a:prstGeom>
                <a:noFill/>
              </p:spPr>
              <p:txBody>
                <a:bodyPr wrap="none" rtlCol="0">
                  <a:spAutoFit/>
                </a:bodyPr>
                <a:lstStyle/>
                <a:p>
                  <a:r>
                    <a:rPr lang="en-US" sz="700" dirty="0" smtClean="0">
                      <a:solidFill>
                        <a:srgbClr val="0000FF"/>
                      </a:solidFill>
                    </a:rPr>
                    <a:t>10s of </a:t>
                  </a:r>
                  <a:r>
                    <a:rPr lang="en-US" sz="700" dirty="0" err="1" smtClean="0">
                      <a:solidFill>
                        <a:srgbClr val="0000FF"/>
                      </a:solidFill>
                    </a:rPr>
                    <a:t>Mbits</a:t>
                  </a:r>
                  <a:r>
                    <a:rPr lang="en-US" sz="700" dirty="0" smtClean="0">
                      <a:solidFill>
                        <a:srgbClr val="0000FF"/>
                      </a:solidFill>
                    </a:rPr>
                    <a:t>/s</a:t>
                  </a:r>
                  <a:endParaRPr lang="en-US" sz="700" dirty="0">
                    <a:solidFill>
                      <a:srgbClr val="0000FF"/>
                    </a:solidFill>
                  </a:endParaRPr>
                </a:p>
              </p:txBody>
            </p:sp>
            <p:sp>
              <p:nvSpPr>
                <p:cNvPr id="82" name="TextBox 81"/>
                <p:cNvSpPr txBox="1"/>
                <p:nvPr/>
              </p:nvSpPr>
              <p:spPr>
                <a:xfrm>
                  <a:off x="3672810" y="3276599"/>
                  <a:ext cx="1595155" cy="461130"/>
                </a:xfrm>
                <a:prstGeom prst="rect">
                  <a:avLst/>
                </a:prstGeom>
                <a:noFill/>
              </p:spPr>
              <p:txBody>
                <a:bodyPr wrap="none" rtlCol="0">
                  <a:spAutoFit/>
                </a:bodyPr>
                <a:lstStyle/>
                <a:p>
                  <a:r>
                    <a:rPr lang="en-US" sz="700" dirty="0">
                      <a:solidFill>
                        <a:srgbClr val="0000FF"/>
                      </a:solidFill>
                    </a:rPr>
                    <a:t>b</a:t>
                  </a:r>
                  <a:r>
                    <a:rPr lang="en-US" sz="700" dirty="0" smtClean="0">
                      <a:solidFill>
                        <a:srgbClr val="0000FF"/>
                      </a:solidFill>
                    </a:rPr>
                    <a:t>ytes per day</a:t>
                  </a:r>
                  <a:endParaRPr lang="en-US" sz="700" dirty="0">
                    <a:solidFill>
                      <a:srgbClr val="0000FF"/>
                    </a:solidFill>
                  </a:endParaRPr>
                </a:p>
              </p:txBody>
            </p:sp>
          </p:grpSp>
        </p:grpSp>
        <p:sp>
          <p:nvSpPr>
            <p:cNvPr id="96" name="Content Placeholder 2"/>
            <p:cNvSpPr txBox="1">
              <a:spLocks/>
            </p:cNvSpPr>
            <p:nvPr/>
          </p:nvSpPr>
          <p:spPr>
            <a:xfrm>
              <a:off x="4495800" y="1295400"/>
              <a:ext cx="3505200" cy="4553115"/>
            </a:xfrm>
            <a:prstGeom prst="rect">
              <a:avLst/>
            </a:prstGeom>
          </p:spPr>
          <p:txBody>
            <a:bodyPr>
              <a:normAutofit/>
            </a:bodyPr>
            <a:lstStyle>
              <a:lvl1pPr marL="91438" indent="-91438" algn="l" defTabSz="914377"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69" indent="-137157" algn="l" defTabSz="914377"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21"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Tw Cen MT" panose="020B0602020104020603" pitchFamily="34" charset="0"/>
                <a:buNone/>
              </a:pPr>
              <a:r>
                <a:rPr lang="en-US" altLang="zh-TW" sz="2400" dirty="0" smtClean="0">
                  <a:latin typeface="Trebuchet MS"/>
                  <a:cs typeface="Trebuchet MS"/>
                </a:rPr>
                <a:t>Think along three dimensions: </a:t>
              </a:r>
            </a:p>
            <a:p>
              <a:pPr marL="457200" indent="-457200">
                <a:buFont typeface="+mj-lt"/>
                <a:buAutoNum type="arabicPeriod"/>
              </a:pPr>
              <a:r>
                <a:rPr lang="en-US" altLang="zh-TW" sz="2400" dirty="0" smtClean="0">
                  <a:latin typeface="Trebuchet MS"/>
                  <a:cs typeface="Trebuchet MS"/>
                </a:rPr>
                <a:t>data rate/duty cycle</a:t>
              </a:r>
            </a:p>
            <a:p>
              <a:pPr marL="457200" indent="-457200">
                <a:buFont typeface="+mj-lt"/>
                <a:buAutoNum type="arabicPeriod"/>
              </a:pPr>
              <a:r>
                <a:rPr lang="en-US" altLang="zh-TW" sz="2400" dirty="0" smtClean="0">
                  <a:latin typeface="Trebuchet MS"/>
                  <a:cs typeface="Trebuchet MS"/>
                </a:rPr>
                <a:t>battery</a:t>
              </a:r>
            </a:p>
            <a:p>
              <a:pPr marL="457200" indent="-457200">
                <a:buFont typeface="+mj-lt"/>
                <a:buAutoNum type="arabicPeriod"/>
              </a:pPr>
              <a:r>
                <a:rPr lang="en-US" altLang="zh-TW" sz="2400" dirty="0" smtClean="0">
                  <a:latin typeface="Trebuchet MS"/>
                  <a:cs typeface="Trebuchet MS"/>
                </a:rPr>
                <a:t>range</a:t>
              </a:r>
            </a:p>
            <a:p>
              <a:pPr>
                <a:buFont typeface="Tw Cen MT" panose="020B0602020104020603" pitchFamily="34" charset="0"/>
                <a:buNone/>
              </a:pPr>
              <a:endParaRPr lang="en-US" sz="2400" dirty="0" smtClean="0">
                <a:latin typeface="Trebuchet MS"/>
                <a:cs typeface="Trebuchet MS"/>
              </a:endParaRPr>
            </a:p>
          </p:txBody>
        </p:sp>
      </p:grpSp>
      <p:sp>
        <p:nvSpPr>
          <p:cNvPr id="97" name="Content Placeholder 2"/>
          <p:cNvSpPr txBox="1">
            <a:spLocks/>
          </p:cNvSpPr>
          <p:nvPr/>
        </p:nvSpPr>
        <p:spPr>
          <a:xfrm>
            <a:off x="8305800" y="1295400"/>
            <a:ext cx="3886200" cy="4553115"/>
          </a:xfrm>
          <a:prstGeom prst="rect">
            <a:avLst/>
          </a:prstGeom>
        </p:spPr>
        <p:txBody>
          <a:bodyPr>
            <a:normAutofit fontScale="92500" lnSpcReduction="20000"/>
          </a:bodyPr>
          <a:lstStyle>
            <a:lvl1pPr marL="91438" indent="-91438" algn="l" defTabSz="914377"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69" indent="-137157" algn="l" defTabSz="914377"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45"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21"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Tw Cen MT" panose="020B0602020104020603" pitchFamily="34" charset="0"/>
              <a:buNone/>
            </a:pPr>
            <a:r>
              <a:rPr lang="en-US" altLang="zh-TW" sz="2400" dirty="0" smtClean="0">
                <a:latin typeface="Trebuchet MS"/>
                <a:cs typeface="Trebuchet MS"/>
              </a:rPr>
              <a:t>Case </a:t>
            </a:r>
            <a:r>
              <a:rPr lang="en-US" altLang="zh-TW" sz="2400" dirty="0" smtClean="0">
                <a:latin typeface="Trebuchet MS"/>
                <a:cs typeface="Trebuchet MS"/>
              </a:rPr>
              <a:t>studies</a:t>
            </a:r>
          </a:p>
          <a:p>
            <a:pPr marL="457200" indent="-457200">
              <a:buFont typeface="+mj-lt"/>
              <a:buAutoNum type="arabicPeriod"/>
            </a:pPr>
            <a:r>
              <a:rPr lang="en-US" altLang="zh-TW" sz="2400" dirty="0" smtClean="0">
                <a:latin typeface="Trebuchet MS"/>
                <a:cs typeface="Trebuchet MS"/>
              </a:rPr>
              <a:t>Low-power design (Bluetooth LE): advertisement, time-scheduled MAC</a:t>
            </a:r>
          </a:p>
          <a:p>
            <a:pPr marL="457200" indent="-457200">
              <a:buFont typeface="+mj-lt"/>
              <a:buAutoNum type="arabicPeriod"/>
            </a:pPr>
            <a:r>
              <a:rPr lang="en-US" altLang="zh-TW" sz="2400" dirty="0" smtClean="0">
                <a:latin typeface="Trebuchet MS"/>
                <a:cs typeface="Trebuchet MS"/>
              </a:rPr>
              <a:t>Range extension </a:t>
            </a:r>
            <a:r>
              <a:rPr lang="en-US" altLang="zh-TW" sz="2400" dirty="0" smtClean="0">
                <a:latin typeface="Trebuchet MS"/>
                <a:cs typeface="Trebuchet MS"/>
              </a:rPr>
              <a:t>techniques</a:t>
            </a:r>
          </a:p>
          <a:p>
            <a:pPr marL="630931" lvl="1" indent="-457200"/>
            <a:r>
              <a:rPr lang="en-US" altLang="zh-TW" sz="2000" dirty="0" smtClean="0">
                <a:latin typeface="Trebuchet MS"/>
                <a:cs typeface="Trebuchet MS"/>
              </a:rPr>
              <a:t>Mesh networking</a:t>
            </a:r>
          </a:p>
          <a:p>
            <a:pPr marL="630931" lvl="1" indent="-457200"/>
            <a:r>
              <a:rPr lang="en-US" altLang="zh-TW" sz="2000" dirty="0" err="1" smtClean="0">
                <a:latin typeface="Trebuchet MS"/>
                <a:cs typeface="Trebuchet MS"/>
              </a:rPr>
              <a:t>Muling</a:t>
            </a:r>
            <a:endParaRPr lang="en-US" altLang="zh-TW" sz="2000" dirty="0" smtClean="0">
              <a:latin typeface="Trebuchet MS"/>
              <a:cs typeface="Trebuchet MS"/>
            </a:endParaRPr>
          </a:p>
          <a:p>
            <a:pPr marL="457200" indent="-457200">
              <a:buFont typeface="+mj-lt"/>
              <a:buAutoNum type="arabicPeriod"/>
            </a:pPr>
            <a:r>
              <a:rPr lang="en-US" altLang="zh-TW" sz="2400" dirty="0" smtClean="0">
                <a:latin typeface="Trebuchet MS"/>
                <a:cs typeface="Trebuchet MS"/>
              </a:rPr>
              <a:t>In-network computing and aggregation (LEACH, TAG)</a:t>
            </a:r>
          </a:p>
          <a:p>
            <a:pPr marL="457200" indent="-457200">
              <a:buFont typeface="+mj-lt"/>
              <a:buAutoNum type="arabicPeriod"/>
            </a:pPr>
            <a:r>
              <a:rPr lang="en-US" altLang="zh-TW" sz="2400" dirty="0" smtClean="0">
                <a:latin typeface="Trebuchet MS"/>
                <a:cs typeface="Trebuchet MS"/>
              </a:rPr>
              <a:t>Data</a:t>
            </a:r>
            <a:r>
              <a:rPr lang="en-US" altLang="zh-TW" sz="2400" dirty="0" smtClean="0">
                <a:latin typeface="Trebuchet MS"/>
                <a:cs typeface="Trebuchet MS"/>
              </a:rPr>
              <a:t>-intensive </a:t>
            </a:r>
            <a:r>
              <a:rPr lang="en-US" altLang="zh-TW" sz="2400" dirty="0" err="1" smtClean="0">
                <a:latin typeface="Trebuchet MS"/>
                <a:cs typeface="Trebuchet MS"/>
              </a:rPr>
              <a:t>IoT</a:t>
            </a:r>
            <a:r>
              <a:rPr lang="en-US" altLang="zh-TW" sz="2400" dirty="0" smtClean="0">
                <a:latin typeface="Trebuchet MS"/>
                <a:cs typeface="Trebuchet MS"/>
              </a:rPr>
              <a:t>: continuous recognition</a:t>
            </a:r>
          </a:p>
          <a:p>
            <a:pPr>
              <a:buFont typeface="Tw Cen MT" panose="020B0602020104020603" pitchFamily="34" charset="0"/>
              <a:buNone/>
            </a:pPr>
            <a:endParaRPr lang="en-US" sz="2400" dirty="0" smtClean="0">
              <a:latin typeface="Trebuchet MS"/>
              <a:cs typeface="Trebuchet MS"/>
            </a:endParaRPr>
          </a:p>
        </p:txBody>
      </p:sp>
    </p:spTree>
    <p:extLst>
      <p:ext uri="{BB962C8B-B14F-4D97-AF65-F5344CB8AC3E}">
        <p14:creationId xmlns:p14="http://schemas.microsoft.com/office/powerpoint/2010/main" val="2468392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8"/>
                                        </p:tgtEl>
                                        <p:attrNameLst>
                                          <p:attrName>style.visibility</p:attrName>
                                        </p:attrNameLst>
                                      </p:cBhvr>
                                      <p:to>
                                        <p:strVal val="visible"/>
                                      </p:to>
                                    </p:set>
                                    <p:anim calcmode="lin" valueType="num">
                                      <p:cBhvr additive="base">
                                        <p:cTn id="7" dur="500" fill="hold"/>
                                        <p:tgtEl>
                                          <p:spTgt spid="98"/>
                                        </p:tgtEl>
                                        <p:attrNameLst>
                                          <p:attrName>ppt_x</p:attrName>
                                        </p:attrNameLst>
                                      </p:cBhvr>
                                      <p:tavLst>
                                        <p:tav tm="0">
                                          <p:val>
                                            <p:strVal val="#ppt_x"/>
                                          </p:val>
                                        </p:tav>
                                        <p:tav tm="100000">
                                          <p:val>
                                            <p:strVal val="#ppt_x"/>
                                          </p:val>
                                        </p:tav>
                                      </p:tavLst>
                                    </p:anim>
                                    <p:anim calcmode="lin" valueType="num">
                                      <p:cBhvr additive="base">
                                        <p:cTn id="8" dur="500" fill="hold"/>
                                        <p:tgtEl>
                                          <p:spTgt spid="9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99"/>
                                        </p:tgtEl>
                                        <p:attrNameLst>
                                          <p:attrName>style.visibility</p:attrName>
                                        </p:attrNameLst>
                                      </p:cBhvr>
                                      <p:to>
                                        <p:strVal val="visible"/>
                                      </p:to>
                                    </p:set>
                                    <p:anim calcmode="lin" valueType="num">
                                      <p:cBhvr additive="base">
                                        <p:cTn id="13" dur="500"/>
                                        <p:tgtEl>
                                          <p:spTgt spid="99"/>
                                        </p:tgtEl>
                                        <p:attrNameLst>
                                          <p:attrName>ppt_y</p:attrName>
                                        </p:attrNameLst>
                                      </p:cBhvr>
                                      <p:tavLst>
                                        <p:tav tm="0">
                                          <p:val>
                                            <p:strVal val="#ppt_y+#ppt_h*1.125000"/>
                                          </p:val>
                                        </p:tav>
                                        <p:tav tm="100000">
                                          <p:val>
                                            <p:strVal val="#ppt_y"/>
                                          </p:val>
                                        </p:tav>
                                      </p:tavLst>
                                    </p:anim>
                                    <p:animEffect transition="in" filter="wipe(up)">
                                      <p:cBhvr>
                                        <p:cTn id="14" dur="500"/>
                                        <p:tgtEl>
                                          <p:spTgt spid="99"/>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97"/>
                                        </p:tgtEl>
                                        <p:attrNameLst>
                                          <p:attrName>style.visibility</p:attrName>
                                        </p:attrNameLst>
                                      </p:cBhvr>
                                      <p:to>
                                        <p:strVal val="visible"/>
                                      </p:to>
                                    </p:set>
                                    <p:animEffect transition="in" filter="dissolve">
                                      <p:cBhvr>
                                        <p:cTn id="19"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65125"/>
            <a:ext cx="10744200" cy="1325563"/>
          </a:xfrm>
        </p:spPr>
        <p:txBody>
          <a:bodyPr/>
          <a:lstStyle/>
          <a:p>
            <a:r>
              <a:rPr lang="en-US" dirty="0" smtClean="0"/>
              <a:t>Open questions and future work</a:t>
            </a:r>
            <a:endParaRPr lang="en-US" dirty="0"/>
          </a:p>
        </p:txBody>
      </p:sp>
      <p:sp>
        <p:nvSpPr>
          <p:cNvPr id="98" name="TextBox 97"/>
          <p:cNvSpPr txBox="1"/>
          <p:nvPr/>
        </p:nvSpPr>
        <p:spPr>
          <a:xfrm>
            <a:off x="609600" y="1143000"/>
            <a:ext cx="9638902" cy="3939541"/>
          </a:xfrm>
          <a:prstGeom prst="rect">
            <a:avLst/>
          </a:prstGeom>
          <a:noFill/>
        </p:spPr>
        <p:txBody>
          <a:bodyPr wrap="none" rtlCol="0">
            <a:spAutoFit/>
          </a:bodyPr>
          <a:lstStyle/>
          <a:p>
            <a:endParaRPr lang="en-US" dirty="0" smtClean="0"/>
          </a:p>
          <a:p>
            <a:r>
              <a:rPr lang="en-US" sz="2800" dirty="0" smtClean="0"/>
              <a:t>What if you want city-scale, high-rate, low-power sensing?</a:t>
            </a:r>
            <a:br>
              <a:rPr lang="en-US" sz="2800" dirty="0" smtClean="0"/>
            </a:br>
            <a:r>
              <a:rPr lang="en-US" sz="2800" dirty="0" smtClean="0"/>
              <a:t>(e.g., high-fidelity vibration, weather, image sensors)</a:t>
            </a:r>
          </a:p>
          <a:p>
            <a:endParaRPr lang="en-US" dirty="0" smtClean="0"/>
          </a:p>
          <a:p>
            <a:r>
              <a:rPr lang="en-US" sz="2800" dirty="0" smtClean="0"/>
              <a:t>Current systems gated by standby power (</a:t>
            </a:r>
            <a:r>
              <a:rPr lang="en-US" sz="2800" dirty="0" err="1" smtClean="0"/>
              <a:t>microWatts</a:t>
            </a:r>
            <a:r>
              <a:rPr lang="en-US" sz="2800" dirty="0" smtClean="0"/>
              <a:t>)</a:t>
            </a:r>
          </a:p>
          <a:p>
            <a:r>
              <a:rPr lang="en-US" sz="2800" dirty="0" smtClean="0"/>
              <a:t>Recent advances have shown </a:t>
            </a:r>
            <a:r>
              <a:rPr lang="en-US" sz="2800" dirty="0" err="1" smtClean="0"/>
              <a:t>nanoWatt</a:t>
            </a:r>
            <a:r>
              <a:rPr lang="en-US" sz="2800" dirty="0" smtClean="0"/>
              <a:t> standby power</a:t>
            </a:r>
          </a:p>
          <a:p>
            <a:r>
              <a:rPr lang="en-US" sz="2800" dirty="0" smtClean="0"/>
              <a:t>How will this change </a:t>
            </a:r>
            <a:r>
              <a:rPr lang="en-US" sz="2800" dirty="0" err="1" smtClean="0"/>
              <a:t>IoT</a:t>
            </a:r>
            <a:r>
              <a:rPr lang="en-US" sz="2800" dirty="0" smtClean="0"/>
              <a:t> networks?</a:t>
            </a:r>
          </a:p>
          <a:p>
            <a:endParaRPr lang="en-US" dirty="0"/>
          </a:p>
          <a:p>
            <a:r>
              <a:rPr lang="en-US" sz="2800" dirty="0" smtClean="0"/>
              <a:t>Current </a:t>
            </a:r>
            <a:r>
              <a:rPr lang="en-US" sz="2800" dirty="0" err="1" smtClean="0"/>
              <a:t>IoT</a:t>
            </a:r>
            <a:r>
              <a:rPr lang="en-US" sz="2800" dirty="0" smtClean="0"/>
              <a:t> apps are “</a:t>
            </a:r>
            <a:r>
              <a:rPr lang="en-US" sz="2800" dirty="0" err="1" smtClean="0"/>
              <a:t>siloed</a:t>
            </a:r>
            <a:r>
              <a:rPr lang="en-US" sz="2800" dirty="0" smtClean="0"/>
              <a:t>” from each other</a:t>
            </a:r>
            <a:br>
              <a:rPr lang="en-US" sz="2800" dirty="0" smtClean="0"/>
            </a:br>
            <a:r>
              <a:rPr lang="en-US" sz="2800" dirty="0" smtClean="0"/>
              <a:t>How to integrate them?</a:t>
            </a:r>
            <a:endParaRPr lang="en-US" sz="2800" dirty="0"/>
          </a:p>
        </p:txBody>
      </p:sp>
    </p:spTree>
    <p:extLst>
      <p:ext uri="{BB962C8B-B14F-4D97-AF65-F5344CB8AC3E}">
        <p14:creationId xmlns:p14="http://schemas.microsoft.com/office/powerpoint/2010/main" val="3594717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98">
                                            <p:txEl>
                                              <p:pRg st="1" end="1"/>
                                            </p:txEl>
                                          </p:spTgt>
                                        </p:tgtEl>
                                        <p:attrNameLst>
                                          <p:attrName>style.visibility</p:attrName>
                                        </p:attrNameLst>
                                      </p:cBhvr>
                                      <p:to>
                                        <p:strVal val="visible"/>
                                      </p:to>
                                    </p:set>
                                    <p:anim calcmode="lin" valueType="num">
                                      <p:cBhvr additive="base">
                                        <p:cTn id="7" dur="500"/>
                                        <p:tgtEl>
                                          <p:spTgt spid="98">
                                            <p:txEl>
                                              <p:pRg st="1" end="1"/>
                                            </p:txEl>
                                          </p:spTgt>
                                        </p:tgtEl>
                                        <p:attrNameLst>
                                          <p:attrName>ppt_y</p:attrName>
                                        </p:attrNameLst>
                                      </p:cBhvr>
                                      <p:tavLst>
                                        <p:tav tm="0">
                                          <p:val>
                                            <p:strVal val="#ppt_y+#ppt_h*1.125000"/>
                                          </p:val>
                                        </p:tav>
                                        <p:tav tm="100000">
                                          <p:val>
                                            <p:strVal val="#ppt_y"/>
                                          </p:val>
                                        </p:tav>
                                      </p:tavLst>
                                    </p:anim>
                                    <p:animEffect transition="in" filter="wipe(up)">
                                      <p:cBhvr>
                                        <p:cTn id="8" dur="500"/>
                                        <p:tgtEl>
                                          <p:spTgt spid="98">
                                            <p:txEl>
                                              <p:pRg st="1" end="1"/>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98">
                                            <p:txEl>
                                              <p:pRg st="3" end="3"/>
                                            </p:txEl>
                                          </p:spTgt>
                                        </p:tgtEl>
                                        <p:attrNameLst>
                                          <p:attrName>style.visibility</p:attrName>
                                        </p:attrNameLst>
                                      </p:cBhvr>
                                      <p:to>
                                        <p:strVal val="visible"/>
                                      </p:to>
                                    </p:set>
                                    <p:anim calcmode="lin" valueType="num">
                                      <p:cBhvr additive="base">
                                        <p:cTn id="13" dur="500"/>
                                        <p:tgtEl>
                                          <p:spTgt spid="98">
                                            <p:txEl>
                                              <p:pRg st="3" end="3"/>
                                            </p:txEl>
                                          </p:spTgt>
                                        </p:tgtEl>
                                        <p:attrNameLst>
                                          <p:attrName>ppt_y</p:attrName>
                                        </p:attrNameLst>
                                      </p:cBhvr>
                                      <p:tavLst>
                                        <p:tav tm="0">
                                          <p:val>
                                            <p:strVal val="#ppt_y+#ppt_h*1.125000"/>
                                          </p:val>
                                        </p:tav>
                                        <p:tav tm="100000">
                                          <p:val>
                                            <p:strVal val="#ppt_y"/>
                                          </p:val>
                                        </p:tav>
                                      </p:tavLst>
                                    </p:anim>
                                    <p:animEffect transition="in" filter="wipe(up)">
                                      <p:cBhvr>
                                        <p:cTn id="14" dur="500"/>
                                        <p:tgtEl>
                                          <p:spTgt spid="98">
                                            <p:txEl>
                                              <p:pRg st="3" end="3"/>
                                            </p:txEl>
                                          </p:spTgt>
                                        </p:tgtEl>
                                      </p:cBhvr>
                                    </p:animEffect>
                                  </p:childTnLst>
                                </p:cTn>
                              </p:par>
                              <p:par>
                                <p:cTn id="15" presetID="12" presetClass="entr" presetSubtype="4" fill="hold" grpId="0" nodeType="withEffect">
                                  <p:stCondLst>
                                    <p:cond delay="0"/>
                                  </p:stCondLst>
                                  <p:childTnLst>
                                    <p:set>
                                      <p:cBhvr>
                                        <p:cTn id="16" dur="1" fill="hold">
                                          <p:stCondLst>
                                            <p:cond delay="0"/>
                                          </p:stCondLst>
                                        </p:cTn>
                                        <p:tgtEl>
                                          <p:spTgt spid="98">
                                            <p:txEl>
                                              <p:pRg st="4" end="4"/>
                                            </p:txEl>
                                          </p:spTgt>
                                        </p:tgtEl>
                                        <p:attrNameLst>
                                          <p:attrName>style.visibility</p:attrName>
                                        </p:attrNameLst>
                                      </p:cBhvr>
                                      <p:to>
                                        <p:strVal val="visible"/>
                                      </p:to>
                                    </p:set>
                                    <p:anim calcmode="lin" valueType="num">
                                      <p:cBhvr additive="base">
                                        <p:cTn id="17" dur="500"/>
                                        <p:tgtEl>
                                          <p:spTgt spid="98">
                                            <p:txEl>
                                              <p:pRg st="4" end="4"/>
                                            </p:txEl>
                                          </p:spTgt>
                                        </p:tgtEl>
                                        <p:attrNameLst>
                                          <p:attrName>ppt_y</p:attrName>
                                        </p:attrNameLst>
                                      </p:cBhvr>
                                      <p:tavLst>
                                        <p:tav tm="0">
                                          <p:val>
                                            <p:strVal val="#ppt_y+#ppt_h*1.125000"/>
                                          </p:val>
                                        </p:tav>
                                        <p:tav tm="100000">
                                          <p:val>
                                            <p:strVal val="#ppt_y"/>
                                          </p:val>
                                        </p:tav>
                                      </p:tavLst>
                                    </p:anim>
                                    <p:animEffect transition="in" filter="wipe(up)">
                                      <p:cBhvr>
                                        <p:cTn id="18" dur="500"/>
                                        <p:tgtEl>
                                          <p:spTgt spid="98">
                                            <p:txEl>
                                              <p:pRg st="4" end="4"/>
                                            </p:txEl>
                                          </p:spTgt>
                                        </p:tgtEl>
                                      </p:cBhvr>
                                    </p:animEffect>
                                  </p:childTnLst>
                                </p:cTn>
                              </p:par>
                              <p:par>
                                <p:cTn id="19" presetID="12" presetClass="entr" presetSubtype="4" fill="hold" grpId="0" nodeType="withEffect">
                                  <p:stCondLst>
                                    <p:cond delay="0"/>
                                  </p:stCondLst>
                                  <p:childTnLst>
                                    <p:set>
                                      <p:cBhvr>
                                        <p:cTn id="20" dur="1" fill="hold">
                                          <p:stCondLst>
                                            <p:cond delay="0"/>
                                          </p:stCondLst>
                                        </p:cTn>
                                        <p:tgtEl>
                                          <p:spTgt spid="98">
                                            <p:txEl>
                                              <p:pRg st="5" end="5"/>
                                            </p:txEl>
                                          </p:spTgt>
                                        </p:tgtEl>
                                        <p:attrNameLst>
                                          <p:attrName>style.visibility</p:attrName>
                                        </p:attrNameLst>
                                      </p:cBhvr>
                                      <p:to>
                                        <p:strVal val="visible"/>
                                      </p:to>
                                    </p:set>
                                    <p:anim calcmode="lin" valueType="num">
                                      <p:cBhvr additive="base">
                                        <p:cTn id="21" dur="500"/>
                                        <p:tgtEl>
                                          <p:spTgt spid="98">
                                            <p:txEl>
                                              <p:pRg st="5" end="5"/>
                                            </p:txEl>
                                          </p:spTgt>
                                        </p:tgtEl>
                                        <p:attrNameLst>
                                          <p:attrName>ppt_y</p:attrName>
                                        </p:attrNameLst>
                                      </p:cBhvr>
                                      <p:tavLst>
                                        <p:tav tm="0">
                                          <p:val>
                                            <p:strVal val="#ppt_y+#ppt_h*1.125000"/>
                                          </p:val>
                                        </p:tav>
                                        <p:tav tm="100000">
                                          <p:val>
                                            <p:strVal val="#ppt_y"/>
                                          </p:val>
                                        </p:tav>
                                      </p:tavLst>
                                    </p:anim>
                                    <p:animEffect transition="in" filter="wipe(up)">
                                      <p:cBhvr>
                                        <p:cTn id="22" dur="500"/>
                                        <p:tgtEl>
                                          <p:spTgt spid="98">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grpId="0" nodeType="clickEffect">
                                  <p:stCondLst>
                                    <p:cond delay="0"/>
                                  </p:stCondLst>
                                  <p:childTnLst>
                                    <p:set>
                                      <p:cBhvr>
                                        <p:cTn id="26" dur="1" fill="hold">
                                          <p:stCondLst>
                                            <p:cond delay="0"/>
                                          </p:stCondLst>
                                        </p:cTn>
                                        <p:tgtEl>
                                          <p:spTgt spid="98">
                                            <p:txEl>
                                              <p:pRg st="7" end="7"/>
                                            </p:txEl>
                                          </p:spTgt>
                                        </p:tgtEl>
                                        <p:attrNameLst>
                                          <p:attrName>style.visibility</p:attrName>
                                        </p:attrNameLst>
                                      </p:cBhvr>
                                      <p:to>
                                        <p:strVal val="visible"/>
                                      </p:to>
                                    </p:set>
                                    <p:anim calcmode="lin" valueType="num">
                                      <p:cBhvr additive="base">
                                        <p:cTn id="27" dur="500"/>
                                        <p:tgtEl>
                                          <p:spTgt spid="98">
                                            <p:txEl>
                                              <p:pRg st="7" end="7"/>
                                            </p:txEl>
                                          </p:spTgt>
                                        </p:tgtEl>
                                        <p:attrNameLst>
                                          <p:attrName>ppt_y</p:attrName>
                                        </p:attrNameLst>
                                      </p:cBhvr>
                                      <p:tavLst>
                                        <p:tav tm="0">
                                          <p:val>
                                            <p:strVal val="#ppt_y+#ppt_h*1.125000"/>
                                          </p:val>
                                        </p:tav>
                                        <p:tav tm="100000">
                                          <p:val>
                                            <p:strVal val="#ppt_y"/>
                                          </p:val>
                                        </p:tav>
                                      </p:tavLst>
                                    </p:anim>
                                    <p:animEffect transition="in" filter="wipe(up)">
                                      <p:cBhvr>
                                        <p:cTn id="28" dur="500"/>
                                        <p:tgtEl>
                                          <p:spTgt spid="9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a:t>
            </a:r>
            <a:r>
              <a:rPr lang="en-US" dirty="0" err="1" smtClean="0"/>
              <a:t>Siloing</a:t>
            </a:r>
            <a:endParaRPr lang="en-US" dirty="0"/>
          </a:p>
        </p:txBody>
      </p:sp>
      <p:sp>
        <p:nvSpPr>
          <p:cNvPr id="3" name="TextBox 2"/>
          <p:cNvSpPr txBox="1"/>
          <p:nvPr/>
        </p:nvSpPr>
        <p:spPr>
          <a:xfrm>
            <a:off x="609600" y="1111507"/>
            <a:ext cx="11201779" cy="4585871"/>
          </a:xfrm>
          <a:prstGeom prst="rect">
            <a:avLst/>
          </a:prstGeom>
          <a:noFill/>
        </p:spPr>
        <p:txBody>
          <a:bodyPr wrap="none" rtlCol="0">
            <a:spAutoFit/>
          </a:bodyPr>
          <a:lstStyle/>
          <a:p>
            <a:r>
              <a:rPr lang="en-US" sz="2800" dirty="0" smtClean="0"/>
              <a:t>Today: build </a:t>
            </a:r>
            <a:r>
              <a:rPr lang="en-US" sz="2800" dirty="0" err="1" smtClean="0"/>
              <a:t>IoT</a:t>
            </a:r>
            <a:r>
              <a:rPr lang="en-US" sz="2800" dirty="0" smtClean="0"/>
              <a:t> devices/sensors, build an app, build a cloud service</a:t>
            </a:r>
          </a:p>
          <a:p>
            <a:r>
              <a:rPr lang="en-US" sz="2800" dirty="0" smtClean="0"/>
              <a:t>Vertically-integrated: hard to integrate and slows innovation</a:t>
            </a:r>
            <a:br>
              <a:rPr lang="en-US" sz="2800" dirty="0" smtClean="0"/>
            </a:br>
            <a:r>
              <a:rPr lang="en-US" sz="2800" dirty="0" smtClean="0"/>
              <a:t>Gateway functions are repeatedly invented</a:t>
            </a:r>
          </a:p>
          <a:p>
            <a:endParaRPr lang="en-US" sz="1600" dirty="0" smtClean="0"/>
          </a:p>
          <a:p>
            <a:r>
              <a:rPr lang="en-US" sz="2800" dirty="0" smtClean="0"/>
              <a:t>The issue: real value is in the data, not in the devices!</a:t>
            </a:r>
          </a:p>
          <a:p>
            <a:endParaRPr lang="en-US" sz="1600" dirty="0"/>
          </a:p>
          <a:p>
            <a:r>
              <a:rPr lang="en-US" sz="2800" dirty="0" smtClean="0"/>
              <a:t>Possible (non-exclusive) approaches</a:t>
            </a:r>
            <a:endParaRPr lang="en-US" sz="2800" dirty="0"/>
          </a:p>
          <a:p>
            <a:pPr marL="514350" indent="-514350">
              <a:buFont typeface="+mj-lt"/>
              <a:buAutoNum type="arabicPeriod"/>
            </a:pPr>
            <a:r>
              <a:rPr lang="en-US" sz="2800" dirty="0" smtClean="0"/>
              <a:t>Coordinate access to data via server-side APIs in the cloud</a:t>
            </a:r>
          </a:p>
          <a:p>
            <a:pPr marL="514350" indent="-514350">
              <a:buFont typeface="+mj-lt"/>
              <a:buAutoNum type="arabicPeriod"/>
            </a:pPr>
            <a:r>
              <a:rPr lang="en-US" sz="2800" dirty="0" smtClean="0"/>
              <a:t>Provide access to data in smartphone apps via “kits”</a:t>
            </a:r>
            <a:br>
              <a:rPr lang="en-US" sz="2800" dirty="0" smtClean="0"/>
            </a:br>
            <a:r>
              <a:rPr lang="en-US" sz="2800" dirty="0" smtClean="0"/>
              <a:t>(</a:t>
            </a:r>
            <a:r>
              <a:rPr lang="en-US" sz="2800" dirty="0" err="1" smtClean="0"/>
              <a:t>HomeKit</a:t>
            </a:r>
            <a:r>
              <a:rPr lang="en-US" sz="2800" dirty="0" smtClean="0"/>
              <a:t>, </a:t>
            </a:r>
            <a:r>
              <a:rPr lang="en-US" sz="2800" dirty="0" err="1" smtClean="0"/>
              <a:t>Healthkit</a:t>
            </a:r>
            <a:r>
              <a:rPr lang="en-US" sz="2800" dirty="0" smtClean="0"/>
              <a:t>, Google Fit, …)</a:t>
            </a:r>
          </a:p>
          <a:p>
            <a:pPr marL="514350" indent="-514350">
              <a:buFont typeface="+mj-lt"/>
              <a:buAutoNum type="arabicPeriod"/>
            </a:pPr>
            <a:r>
              <a:rPr lang="en-US" sz="2800" dirty="0" smtClean="0"/>
              <a:t>Develop a generic gateway (multiple technologies)</a:t>
            </a:r>
          </a:p>
        </p:txBody>
      </p:sp>
    </p:spTree>
    <p:extLst>
      <p:ext uri="{BB962C8B-B14F-4D97-AF65-F5344CB8AC3E}">
        <p14:creationId xmlns:p14="http://schemas.microsoft.com/office/powerpoint/2010/main" val="191796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predictions</a:t>
            </a:r>
            <a:endParaRPr lang="en-US" dirty="0"/>
          </a:p>
        </p:txBody>
      </p:sp>
      <p:sp>
        <p:nvSpPr>
          <p:cNvPr id="3" name="Rectangle 2"/>
          <p:cNvSpPr/>
          <p:nvPr/>
        </p:nvSpPr>
        <p:spPr>
          <a:xfrm>
            <a:off x="609600" y="1371600"/>
            <a:ext cx="10744200" cy="4401205"/>
          </a:xfrm>
          <a:prstGeom prst="rect">
            <a:avLst/>
          </a:prstGeom>
        </p:spPr>
        <p:txBody>
          <a:bodyPr wrap="square">
            <a:spAutoFit/>
          </a:bodyPr>
          <a:lstStyle/>
          <a:p>
            <a:pPr marL="514350" indent="-514350">
              <a:buFont typeface="+mj-lt"/>
              <a:buAutoNum type="arabicPeriod"/>
            </a:pPr>
            <a:r>
              <a:rPr lang="en-US" sz="2800" dirty="0" smtClean="0"/>
              <a:t>Shake-up in standards: multiple winners, but they will divide up the “three-dimensional space”</a:t>
            </a:r>
          </a:p>
          <a:p>
            <a:pPr marL="514350" indent="-514350">
              <a:buFont typeface="+mj-lt"/>
              <a:buAutoNum type="arabicPeriod"/>
            </a:pPr>
            <a:endParaRPr lang="en-US" sz="2800" dirty="0" smtClean="0"/>
          </a:p>
          <a:p>
            <a:pPr marL="514350" indent="-514350">
              <a:buFont typeface="+mj-lt"/>
              <a:buAutoNum type="arabicPeriod"/>
            </a:pPr>
            <a:r>
              <a:rPr lang="en-US" sz="2800" dirty="0" smtClean="0"/>
              <a:t>Ultra</a:t>
            </a:r>
            <a:r>
              <a:rPr lang="en-US" sz="2800" dirty="0"/>
              <a:t>-low power </a:t>
            </a:r>
            <a:r>
              <a:rPr lang="en-US" sz="2800" dirty="0" err="1" smtClean="0"/>
              <a:t>IoT</a:t>
            </a:r>
            <a:r>
              <a:rPr lang="en-US" sz="2800" dirty="0" smtClean="0"/>
              <a:t> systems and networks</a:t>
            </a:r>
          </a:p>
          <a:p>
            <a:pPr marL="514350" indent="-514350">
              <a:buFont typeface="+mj-lt"/>
              <a:buAutoNum type="arabicPeriod"/>
            </a:pPr>
            <a:endParaRPr lang="en-US" sz="2800" dirty="0" smtClean="0"/>
          </a:p>
          <a:p>
            <a:pPr marL="514350" indent="-514350">
              <a:buFont typeface="+mj-lt"/>
              <a:buAutoNum type="arabicPeriod"/>
            </a:pPr>
            <a:r>
              <a:rPr lang="en-US" sz="2800" dirty="0" smtClean="0"/>
              <a:t>Compute</a:t>
            </a:r>
            <a:r>
              <a:rPr lang="en-US" sz="2800" dirty="0"/>
              <a:t>-intensive (data-intensive) </a:t>
            </a:r>
            <a:r>
              <a:rPr lang="en-US" sz="2800" dirty="0" err="1"/>
              <a:t>IoT</a:t>
            </a:r>
            <a:r>
              <a:rPr lang="en-US" sz="2800" dirty="0"/>
              <a:t> </a:t>
            </a:r>
            <a:r>
              <a:rPr lang="en-US" sz="2800" dirty="0" smtClean="0"/>
              <a:t>systems and networks</a:t>
            </a:r>
            <a:endParaRPr lang="en-US" sz="2800" dirty="0"/>
          </a:p>
          <a:p>
            <a:pPr marL="514350" indent="-514350">
              <a:buFont typeface="+mj-lt"/>
              <a:buAutoNum type="arabicPeriod"/>
            </a:pPr>
            <a:endParaRPr lang="en-US" sz="2800" dirty="0" smtClean="0"/>
          </a:p>
          <a:p>
            <a:pPr marL="514350" indent="-514350">
              <a:buFont typeface="+mj-lt"/>
              <a:buAutoNum type="arabicPeriod"/>
            </a:pPr>
            <a:r>
              <a:rPr lang="en-US" sz="2800" dirty="0" smtClean="0"/>
              <a:t>De</a:t>
            </a:r>
            <a:r>
              <a:rPr lang="en-US" sz="2800" dirty="0"/>
              <a:t>-</a:t>
            </a:r>
            <a:r>
              <a:rPr lang="en-US" sz="2800" dirty="0" err="1" smtClean="0"/>
              <a:t>siloed</a:t>
            </a:r>
            <a:r>
              <a:rPr lang="en-US" sz="2800" dirty="0" smtClean="0"/>
              <a:t> architectures</a:t>
            </a:r>
          </a:p>
          <a:p>
            <a:pPr marL="514350" indent="-514350">
              <a:buFont typeface="+mj-lt"/>
              <a:buAutoNum type="arabicPeriod"/>
            </a:pPr>
            <a:endParaRPr lang="en-US" sz="2800" dirty="0" smtClean="0"/>
          </a:p>
          <a:p>
            <a:pPr marL="514350" indent="-514350">
              <a:buFont typeface="+mj-lt"/>
              <a:buAutoNum type="arabicPeriod"/>
            </a:pPr>
            <a:r>
              <a:rPr lang="en-US" sz="2800" smtClean="0"/>
              <a:t>Smartphone</a:t>
            </a:r>
            <a:r>
              <a:rPr lang="en-US" sz="2800" dirty="0" smtClean="0"/>
              <a:t>-centric v. hidden (ubiquitous) computing</a:t>
            </a:r>
          </a:p>
        </p:txBody>
      </p:sp>
    </p:spTree>
    <p:extLst>
      <p:ext uri="{BB962C8B-B14F-4D97-AF65-F5344CB8AC3E}">
        <p14:creationId xmlns:p14="http://schemas.microsoft.com/office/powerpoint/2010/main" val="437762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dissolv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dissolv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dissolv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609600" y="1524000"/>
            <a:ext cx="11176000" cy="1143000"/>
          </a:xfrm>
        </p:spPr>
        <p:txBody>
          <a:bodyPr/>
          <a:lstStyle/>
          <a:p>
            <a:r>
              <a:rPr lang="en-US" dirty="0"/>
              <a:t>A High-Throughput Path Metric for Multi-Hop Wireless Routing</a:t>
            </a:r>
          </a:p>
        </p:txBody>
      </p:sp>
      <p:sp>
        <p:nvSpPr>
          <p:cNvPr id="2051" name="Rectangle 3"/>
          <p:cNvSpPr>
            <a:spLocks noGrp="1" noChangeArrowheads="1"/>
          </p:cNvSpPr>
          <p:nvPr>
            <p:ph type="subTitle" idx="1"/>
          </p:nvPr>
        </p:nvSpPr>
        <p:spPr>
          <a:xfrm>
            <a:off x="0" y="3200400"/>
            <a:ext cx="12192000" cy="1752600"/>
          </a:xfrm>
        </p:spPr>
        <p:txBody>
          <a:bodyPr/>
          <a:lstStyle/>
          <a:p>
            <a:r>
              <a:rPr lang="en-US" sz="2400" dirty="0"/>
              <a:t>Douglas S. J. De </a:t>
            </a:r>
            <a:r>
              <a:rPr lang="en-US" sz="2400" dirty="0" err="1"/>
              <a:t>Couto</a:t>
            </a:r>
            <a:endParaRPr lang="en-US" sz="2400" dirty="0"/>
          </a:p>
          <a:p>
            <a:r>
              <a:rPr lang="en-US" sz="2400" dirty="0" smtClean="0"/>
              <a:t>Daniel </a:t>
            </a:r>
            <a:r>
              <a:rPr lang="en-US" sz="2400" dirty="0" err="1"/>
              <a:t>Aguayo</a:t>
            </a:r>
            <a:r>
              <a:rPr lang="en-US" sz="2400" dirty="0"/>
              <a:t>, John </a:t>
            </a:r>
            <a:r>
              <a:rPr lang="en-US" sz="2400" dirty="0" err="1"/>
              <a:t>Bicket</a:t>
            </a:r>
            <a:r>
              <a:rPr lang="en-US" sz="2400" dirty="0"/>
              <a:t>, and Robert </a:t>
            </a:r>
            <a:r>
              <a:rPr lang="en-US" sz="2400" dirty="0" smtClean="0"/>
              <a:t>Morris</a:t>
            </a:r>
            <a:endParaRPr lang="en-US" sz="2400" dirty="0"/>
          </a:p>
        </p:txBody>
      </p:sp>
    </p:spTree>
    <p:extLst>
      <p:ext uri="{BB962C8B-B14F-4D97-AF65-F5344CB8AC3E}">
        <p14:creationId xmlns:p14="http://schemas.microsoft.com/office/powerpoint/2010/main" val="366433063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descr="C:\Documents and Settings\Administrator\Desktop\hotnets-figs\ne43.bm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200" y="1371601"/>
            <a:ext cx="11785600" cy="3076575"/>
          </a:xfrm>
          <a:prstGeom prst="rect">
            <a:avLst/>
          </a:prstGeom>
          <a:noFill/>
          <a:extLst>
            <a:ext uri="{909E8E84-426E-40dd-AFC4-6F175D3DCCD1}">
              <a14:hiddenFill xmlns:a14="http://schemas.microsoft.com/office/drawing/2010/main">
                <a:solidFill>
                  <a:srgbClr val="FFFFFF"/>
                </a:solidFill>
              </a14:hiddenFill>
            </a:ext>
          </a:extLst>
        </p:spPr>
      </p:pic>
      <p:sp>
        <p:nvSpPr>
          <p:cNvPr id="6149" name="Oval 5"/>
          <p:cNvSpPr>
            <a:spLocks noChangeArrowheads="1"/>
          </p:cNvSpPr>
          <p:nvPr/>
        </p:nvSpPr>
        <p:spPr bwMode="auto">
          <a:xfrm>
            <a:off x="8229600" y="1743075"/>
            <a:ext cx="508000" cy="381000"/>
          </a:xfrm>
          <a:prstGeom prst="ellipse">
            <a:avLst/>
          </a:prstGeom>
          <a:solidFill>
            <a:srgbClr val="FF0000"/>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50" name="Oval 6"/>
          <p:cNvSpPr>
            <a:spLocks noChangeArrowheads="1"/>
          </p:cNvSpPr>
          <p:nvPr/>
        </p:nvSpPr>
        <p:spPr bwMode="auto">
          <a:xfrm>
            <a:off x="9042400" y="5867400"/>
            <a:ext cx="508000" cy="381000"/>
          </a:xfrm>
          <a:prstGeom prst="ellipse">
            <a:avLst/>
          </a:prstGeom>
          <a:solidFill>
            <a:srgbClr val="FF0000"/>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51" name="Oval 7"/>
          <p:cNvSpPr>
            <a:spLocks noChangeArrowheads="1"/>
          </p:cNvSpPr>
          <p:nvPr/>
        </p:nvSpPr>
        <p:spPr bwMode="auto">
          <a:xfrm>
            <a:off x="9753600" y="3648075"/>
            <a:ext cx="508000" cy="381000"/>
          </a:xfrm>
          <a:prstGeom prst="ellipse">
            <a:avLst/>
          </a:prstGeom>
          <a:solidFill>
            <a:srgbClr val="FF0000"/>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52" name="Oval 8"/>
          <p:cNvSpPr>
            <a:spLocks noChangeArrowheads="1"/>
          </p:cNvSpPr>
          <p:nvPr/>
        </p:nvSpPr>
        <p:spPr bwMode="auto">
          <a:xfrm>
            <a:off x="5689600" y="1743075"/>
            <a:ext cx="508000" cy="381000"/>
          </a:xfrm>
          <a:prstGeom prst="ellipse">
            <a:avLst/>
          </a:prstGeom>
          <a:solidFill>
            <a:srgbClr val="FF0000"/>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53" name="Oval 9"/>
          <p:cNvSpPr>
            <a:spLocks noChangeArrowheads="1"/>
          </p:cNvSpPr>
          <p:nvPr/>
        </p:nvSpPr>
        <p:spPr bwMode="auto">
          <a:xfrm>
            <a:off x="9042400" y="5410200"/>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54" name="Oval 10"/>
          <p:cNvSpPr>
            <a:spLocks noChangeArrowheads="1"/>
          </p:cNvSpPr>
          <p:nvPr/>
        </p:nvSpPr>
        <p:spPr bwMode="auto">
          <a:xfrm>
            <a:off x="6604000" y="3800475"/>
            <a:ext cx="508000" cy="381000"/>
          </a:xfrm>
          <a:prstGeom prst="ellipse">
            <a:avLst/>
          </a:prstGeom>
          <a:solidFill>
            <a:srgbClr val="FF0000"/>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55" name="Oval 11"/>
          <p:cNvSpPr>
            <a:spLocks noChangeArrowheads="1"/>
          </p:cNvSpPr>
          <p:nvPr/>
        </p:nvSpPr>
        <p:spPr bwMode="auto">
          <a:xfrm>
            <a:off x="4775200" y="3800475"/>
            <a:ext cx="508000" cy="381000"/>
          </a:xfrm>
          <a:prstGeom prst="ellipse">
            <a:avLst/>
          </a:prstGeom>
          <a:solidFill>
            <a:srgbClr val="FF0000"/>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56" name="Oval 12"/>
          <p:cNvSpPr>
            <a:spLocks noChangeArrowheads="1"/>
          </p:cNvSpPr>
          <p:nvPr/>
        </p:nvSpPr>
        <p:spPr bwMode="auto">
          <a:xfrm>
            <a:off x="2235200" y="3876675"/>
            <a:ext cx="508000" cy="381000"/>
          </a:xfrm>
          <a:prstGeom prst="ellipse">
            <a:avLst/>
          </a:prstGeom>
          <a:solidFill>
            <a:srgbClr val="FF0000"/>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57" name="Oval 13"/>
          <p:cNvSpPr>
            <a:spLocks noChangeArrowheads="1"/>
          </p:cNvSpPr>
          <p:nvPr/>
        </p:nvSpPr>
        <p:spPr bwMode="auto">
          <a:xfrm>
            <a:off x="7315200" y="38004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58" name="Oval 14"/>
          <p:cNvSpPr>
            <a:spLocks noChangeArrowheads="1"/>
          </p:cNvSpPr>
          <p:nvPr/>
        </p:nvSpPr>
        <p:spPr bwMode="auto">
          <a:xfrm>
            <a:off x="9956800" y="40290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59" name="Oval 15"/>
          <p:cNvSpPr>
            <a:spLocks noChangeArrowheads="1"/>
          </p:cNvSpPr>
          <p:nvPr/>
        </p:nvSpPr>
        <p:spPr bwMode="auto">
          <a:xfrm>
            <a:off x="8534400" y="27336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60" name="Oval 16"/>
          <p:cNvSpPr>
            <a:spLocks noChangeArrowheads="1"/>
          </p:cNvSpPr>
          <p:nvPr/>
        </p:nvSpPr>
        <p:spPr bwMode="auto">
          <a:xfrm>
            <a:off x="10566400" y="39528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61" name="Oval 17"/>
          <p:cNvSpPr>
            <a:spLocks noChangeArrowheads="1"/>
          </p:cNvSpPr>
          <p:nvPr/>
        </p:nvSpPr>
        <p:spPr bwMode="auto">
          <a:xfrm>
            <a:off x="11379200" y="34956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62" name="Oval 18"/>
          <p:cNvSpPr>
            <a:spLocks noChangeArrowheads="1"/>
          </p:cNvSpPr>
          <p:nvPr/>
        </p:nvSpPr>
        <p:spPr bwMode="auto">
          <a:xfrm>
            <a:off x="304800" y="33432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63" name="Oval 19"/>
          <p:cNvSpPr>
            <a:spLocks noChangeArrowheads="1"/>
          </p:cNvSpPr>
          <p:nvPr/>
        </p:nvSpPr>
        <p:spPr bwMode="auto">
          <a:xfrm>
            <a:off x="2743200" y="29622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64" name="Oval 20"/>
          <p:cNvSpPr>
            <a:spLocks noChangeArrowheads="1"/>
          </p:cNvSpPr>
          <p:nvPr/>
        </p:nvSpPr>
        <p:spPr bwMode="auto">
          <a:xfrm>
            <a:off x="1524000" y="23526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65" name="Oval 21"/>
          <p:cNvSpPr>
            <a:spLocks noChangeArrowheads="1"/>
          </p:cNvSpPr>
          <p:nvPr/>
        </p:nvSpPr>
        <p:spPr bwMode="auto">
          <a:xfrm>
            <a:off x="1117600" y="17430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66" name="Oval 22"/>
          <p:cNvSpPr>
            <a:spLocks noChangeArrowheads="1"/>
          </p:cNvSpPr>
          <p:nvPr/>
        </p:nvSpPr>
        <p:spPr bwMode="auto">
          <a:xfrm>
            <a:off x="5486400" y="37242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endParaRPr lang="en-US">
              <a:latin typeface="Times New Roman" charset="0"/>
            </a:endParaRPr>
          </a:p>
        </p:txBody>
      </p:sp>
      <p:sp>
        <p:nvSpPr>
          <p:cNvPr id="6167" name="Oval 23"/>
          <p:cNvSpPr>
            <a:spLocks noChangeArrowheads="1"/>
          </p:cNvSpPr>
          <p:nvPr/>
        </p:nvSpPr>
        <p:spPr bwMode="auto">
          <a:xfrm>
            <a:off x="6400800" y="15906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68" name="Oval 24"/>
          <p:cNvSpPr>
            <a:spLocks noChangeArrowheads="1"/>
          </p:cNvSpPr>
          <p:nvPr/>
        </p:nvSpPr>
        <p:spPr bwMode="auto">
          <a:xfrm>
            <a:off x="8229600" y="14382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69" name="Text Box 25"/>
          <p:cNvSpPr txBox="1">
            <a:spLocks noChangeArrowheads="1"/>
          </p:cNvSpPr>
          <p:nvPr/>
        </p:nvSpPr>
        <p:spPr bwMode="auto">
          <a:xfrm>
            <a:off x="9550400" y="5348289"/>
            <a:ext cx="1125645"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sz="2200">
                <a:latin typeface="Gadget" charset="0"/>
              </a:rPr>
              <a:t>5</a:t>
            </a:r>
            <a:r>
              <a:rPr lang="en-US" sz="2200" baseline="30000">
                <a:latin typeface="Gadget" charset="0"/>
              </a:rPr>
              <a:t>th</a:t>
            </a:r>
            <a:r>
              <a:rPr lang="en-US" sz="2200">
                <a:latin typeface="Gadget" charset="0"/>
              </a:rPr>
              <a:t> floor</a:t>
            </a:r>
          </a:p>
        </p:txBody>
      </p:sp>
      <p:sp>
        <p:nvSpPr>
          <p:cNvPr id="6170" name="Text Box 26"/>
          <p:cNvSpPr txBox="1">
            <a:spLocks noChangeArrowheads="1"/>
          </p:cNvSpPr>
          <p:nvPr/>
        </p:nvSpPr>
        <p:spPr bwMode="auto">
          <a:xfrm>
            <a:off x="9550400" y="5805489"/>
            <a:ext cx="1125645"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sz="2200">
                <a:latin typeface="Gadget" charset="0"/>
              </a:rPr>
              <a:t>6</a:t>
            </a:r>
            <a:r>
              <a:rPr lang="en-US" sz="2200" baseline="30000">
                <a:latin typeface="Gadget" charset="0"/>
              </a:rPr>
              <a:t>th</a:t>
            </a:r>
            <a:r>
              <a:rPr lang="en-US" sz="2200">
                <a:latin typeface="Gadget" charset="0"/>
              </a:rPr>
              <a:t> floor </a:t>
            </a:r>
          </a:p>
        </p:txBody>
      </p:sp>
      <p:sp>
        <p:nvSpPr>
          <p:cNvPr id="6171" name="Text Box 27"/>
          <p:cNvSpPr txBox="1">
            <a:spLocks noChangeArrowheads="1"/>
          </p:cNvSpPr>
          <p:nvPr/>
        </p:nvSpPr>
        <p:spPr bwMode="auto">
          <a:xfrm>
            <a:off x="203200" y="4738689"/>
            <a:ext cx="8872378"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sz="2200" dirty="0">
                <a:latin typeface="Gadget" charset="0"/>
              </a:rPr>
              <a:t>29 </a:t>
            </a:r>
            <a:r>
              <a:rPr lang="en-US" sz="2200" dirty="0" smtClean="0">
                <a:latin typeface="Gadget" charset="0"/>
              </a:rPr>
              <a:t>devices with </a:t>
            </a:r>
            <a:r>
              <a:rPr lang="en-US" sz="2200" dirty="0">
                <a:latin typeface="Gadget" charset="0"/>
              </a:rPr>
              <a:t>802.11b radios (fixed transmit power) in </a:t>
            </a:r>
            <a:r>
              <a:rPr lang="ja-JP" altLang="en-US" sz="2200" dirty="0">
                <a:latin typeface="Arial"/>
              </a:rPr>
              <a:t>‘</a:t>
            </a:r>
            <a:r>
              <a:rPr lang="en-US" sz="2200" dirty="0">
                <a:latin typeface="Gadget" charset="0"/>
              </a:rPr>
              <a:t>ad hoc</a:t>
            </a:r>
            <a:r>
              <a:rPr lang="ja-JP" altLang="en-US" sz="2200" dirty="0">
                <a:latin typeface="Arial"/>
              </a:rPr>
              <a:t>’</a:t>
            </a:r>
            <a:r>
              <a:rPr lang="en-US" sz="2200" dirty="0">
                <a:latin typeface="Gadget" charset="0"/>
              </a:rPr>
              <a:t> mode</a:t>
            </a:r>
          </a:p>
        </p:txBody>
      </p:sp>
      <p:sp>
        <p:nvSpPr>
          <p:cNvPr id="6172" name="Rectangle 28"/>
          <p:cNvSpPr>
            <a:spLocks noGrp="1" noChangeArrowheads="1"/>
          </p:cNvSpPr>
          <p:nvPr>
            <p:ph type="title"/>
          </p:nvPr>
        </p:nvSpPr>
        <p:spPr>
          <a:xfrm>
            <a:off x="711200" y="381000"/>
            <a:ext cx="10363200" cy="1143000"/>
          </a:xfrm>
        </p:spPr>
        <p:txBody>
          <a:bodyPr/>
          <a:lstStyle/>
          <a:p>
            <a:r>
              <a:rPr lang="en-US" sz="4400" dirty="0"/>
              <a:t>Indoor wireless </a:t>
            </a:r>
            <a:r>
              <a:rPr lang="en-US" sz="4400" dirty="0" smtClean="0"/>
              <a:t>network TESTBED</a:t>
            </a:r>
            <a:endParaRPr lang="en-US" sz="4400" dirty="0"/>
          </a:p>
        </p:txBody>
      </p:sp>
      <p:sp>
        <p:nvSpPr>
          <p:cNvPr id="6175" name="Oval 31"/>
          <p:cNvSpPr>
            <a:spLocks noChangeArrowheads="1"/>
          </p:cNvSpPr>
          <p:nvPr/>
        </p:nvSpPr>
        <p:spPr bwMode="auto">
          <a:xfrm>
            <a:off x="3657600" y="15144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76" name="Oval 32"/>
          <p:cNvSpPr>
            <a:spLocks noChangeArrowheads="1"/>
          </p:cNvSpPr>
          <p:nvPr/>
        </p:nvSpPr>
        <p:spPr bwMode="auto">
          <a:xfrm>
            <a:off x="2743200" y="3724275"/>
            <a:ext cx="508000" cy="381000"/>
          </a:xfrm>
          <a:prstGeom prst="ellipse">
            <a:avLst/>
          </a:prstGeom>
          <a:solidFill>
            <a:schemeClr val="accent2"/>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78" name="Oval 34"/>
          <p:cNvSpPr>
            <a:spLocks noChangeArrowheads="1"/>
          </p:cNvSpPr>
          <p:nvPr/>
        </p:nvSpPr>
        <p:spPr bwMode="auto">
          <a:xfrm>
            <a:off x="406400" y="2809875"/>
            <a:ext cx="508000" cy="381000"/>
          </a:xfrm>
          <a:prstGeom prst="ellipse">
            <a:avLst/>
          </a:prstGeom>
          <a:solidFill>
            <a:srgbClr val="FF0000"/>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79" name="Oval 35"/>
          <p:cNvSpPr>
            <a:spLocks noChangeArrowheads="1"/>
          </p:cNvSpPr>
          <p:nvPr/>
        </p:nvSpPr>
        <p:spPr bwMode="auto">
          <a:xfrm>
            <a:off x="4267200" y="1514475"/>
            <a:ext cx="508000" cy="381000"/>
          </a:xfrm>
          <a:prstGeom prst="ellipse">
            <a:avLst/>
          </a:prstGeom>
          <a:solidFill>
            <a:srgbClr val="FF0000"/>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80" name="Oval 36"/>
          <p:cNvSpPr>
            <a:spLocks noChangeArrowheads="1"/>
          </p:cNvSpPr>
          <p:nvPr/>
        </p:nvSpPr>
        <p:spPr bwMode="auto">
          <a:xfrm>
            <a:off x="2235200" y="2428875"/>
            <a:ext cx="508000" cy="381000"/>
          </a:xfrm>
          <a:prstGeom prst="ellipse">
            <a:avLst/>
          </a:prstGeom>
          <a:solidFill>
            <a:srgbClr val="FF0000"/>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81" name="Oval 37"/>
          <p:cNvSpPr>
            <a:spLocks noChangeArrowheads="1"/>
          </p:cNvSpPr>
          <p:nvPr/>
        </p:nvSpPr>
        <p:spPr bwMode="auto">
          <a:xfrm>
            <a:off x="2032000" y="2276475"/>
            <a:ext cx="508000" cy="381000"/>
          </a:xfrm>
          <a:prstGeom prst="ellipse">
            <a:avLst/>
          </a:prstGeom>
          <a:solidFill>
            <a:schemeClr val="folHlink"/>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86" name="Text Box 42"/>
          <p:cNvSpPr txBox="1">
            <a:spLocks noChangeArrowheads="1"/>
          </p:cNvSpPr>
          <p:nvPr/>
        </p:nvSpPr>
        <p:spPr bwMode="auto">
          <a:xfrm>
            <a:off x="7112000" y="5805489"/>
            <a:ext cx="1125645"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sz="2200">
                <a:latin typeface="Gadget" charset="0"/>
              </a:rPr>
              <a:t>4</a:t>
            </a:r>
            <a:r>
              <a:rPr lang="en-US" sz="2200" baseline="30000">
                <a:latin typeface="Gadget" charset="0"/>
              </a:rPr>
              <a:t>th</a:t>
            </a:r>
            <a:r>
              <a:rPr lang="en-US" sz="2200">
                <a:latin typeface="Gadget" charset="0"/>
              </a:rPr>
              <a:t> floor</a:t>
            </a:r>
          </a:p>
        </p:txBody>
      </p:sp>
      <p:sp>
        <p:nvSpPr>
          <p:cNvPr id="6187" name="Oval 43"/>
          <p:cNvSpPr>
            <a:spLocks noChangeArrowheads="1"/>
          </p:cNvSpPr>
          <p:nvPr/>
        </p:nvSpPr>
        <p:spPr bwMode="auto">
          <a:xfrm>
            <a:off x="6604000" y="5867400"/>
            <a:ext cx="508000" cy="381000"/>
          </a:xfrm>
          <a:prstGeom prst="ellipse">
            <a:avLst/>
          </a:prstGeom>
          <a:solidFill>
            <a:schemeClr val="folHlink"/>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88" name="Oval 44"/>
          <p:cNvSpPr>
            <a:spLocks noChangeArrowheads="1"/>
          </p:cNvSpPr>
          <p:nvPr/>
        </p:nvSpPr>
        <p:spPr bwMode="auto">
          <a:xfrm>
            <a:off x="1930400" y="2733675"/>
            <a:ext cx="508000" cy="381000"/>
          </a:xfrm>
          <a:prstGeom prst="ellipse">
            <a:avLst/>
          </a:prstGeom>
          <a:solidFill>
            <a:schemeClr val="folHlink"/>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89" name="Oval 45"/>
          <p:cNvSpPr>
            <a:spLocks noChangeArrowheads="1"/>
          </p:cNvSpPr>
          <p:nvPr/>
        </p:nvSpPr>
        <p:spPr bwMode="auto">
          <a:xfrm>
            <a:off x="3657600" y="1819275"/>
            <a:ext cx="508000" cy="381000"/>
          </a:xfrm>
          <a:prstGeom prst="ellipse">
            <a:avLst/>
          </a:prstGeom>
          <a:solidFill>
            <a:schemeClr val="folHlink"/>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90" name="Oval 46"/>
          <p:cNvSpPr>
            <a:spLocks noChangeArrowheads="1"/>
          </p:cNvSpPr>
          <p:nvPr/>
        </p:nvSpPr>
        <p:spPr bwMode="auto">
          <a:xfrm>
            <a:off x="6604000" y="5410200"/>
            <a:ext cx="508000" cy="381000"/>
          </a:xfrm>
          <a:prstGeom prst="ellipse">
            <a:avLst/>
          </a:prstGeom>
          <a:solidFill>
            <a:schemeClr val="hlink"/>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92" name="Text Box 48"/>
          <p:cNvSpPr txBox="1">
            <a:spLocks noChangeArrowheads="1"/>
          </p:cNvSpPr>
          <p:nvPr/>
        </p:nvSpPr>
        <p:spPr bwMode="auto">
          <a:xfrm>
            <a:off x="7112000" y="5348289"/>
            <a:ext cx="1136023"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sz="2200">
                <a:latin typeface="Gadget" charset="0"/>
              </a:rPr>
              <a:t>3</a:t>
            </a:r>
            <a:r>
              <a:rPr lang="en-US" sz="2200" baseline="30000">
                <a:latin typeface="Gadget" charset="0"/>
              </a:rPr>
              <a:t>rd</a:t>
            </a:r>
            <a:r>
              <a:rPr lang="en-US" sz="2200">
                <a:latin typeface="Gadget" charset="0"/>
              </a:rPr>
              <a:t> floor</a:t>
            </a:r>
          </a:p>
        </p:txBody>
      </p:sp>
      <p:sp>
        <p:nvSpPr>
          <p:cNvPr id="6193" name="Oval 49"/>
          <p:cNvSpPr>
            <a:spLocks noChangeArrowheads="1"/>
          </p:cNvSpPr>
          <p:nvPr/>
        </p:nvSpPr>
        <p:spPr bwMode="auto">
          <a:xfrm>
            <a:off x="2235200" y="3114675"/>
            <a:ext cx="508000" cy="381000"/>
          </a:xfrm>
          <a:prstGeom prst="ellipse">
            <a:avLst/>
          </a:prstGeom>
          <a:solidFill>
            <a:schemeClr val="hlink"/>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94" name="Oval 50"/>
          <p:cNvSpPr>
            <a:spLocks noChangeArrowheads="1"/>
          </p:cNvSpPr>
          <p:nvPr/>
        </p:nvSpPr>
        <p:spPr bwMode="auto">
          <a:xfrm>
            <a:off x="1320800" y="1438275"/>
            <a:ext cx="508000" cy="381000"/>
          </a:xfrm>
          <a:prstGeom prst="ellipse">
            <a:avLst/>
          </a:prstGeom>
          <a:solidFill>
            <a:schemeClr val="hlink"/>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95" name="Oval 51"/>
          <p:cNvSpPr>
            <a:spLocks noChangeArrowheads="1"/>
          </p:cNvSpPr>
          <p:nvPr/>
        </p:nvSpPr>
        <p:spPr bwMode="auto">
          <a:xfrm>
            <a:off x="4165600" y="5410200"/>
            <a:ext cx="508000" cy="381000"/>
          </a:xfrm>
          <a:prstGeom prst="ellipse">
            <a:avLst/>
          </a:prstGeom>
          <a:solidFill>
            <a:schemeClr val="accent1"/>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196" name="Text Box 52"/>
          <p:cNvSpPr txBox="1">
            <a:spLocks noChangeArrowheads="1"/>
          </p:cNvSpPr>
          <p:nvPr/>
        </p:nvSpPr>
        <p:spPr bwMode="auto">
          <a:xfrm>
            <a:off x="4775200" y="5348289"/>
            <a:ext cx="1177993"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r>
              <a:rPr lang="en-US" sz="2200">
                <a:latin typeface="Gadget" charset="0"/>
              </a:rPr>
              <a:t>2</a:t>
            </a:r>
            <a:r>
              <a:rPr lang="en-US" sz="2200" baseline="30000">
                <a:latin typeface="Gadget" charset="0"/>
              </a:rPr>
              <a:t>nd</a:t>
            </a:r>
            <a:r>
              <a:rPr lang="en-US" sz="2200">
                <a:latin typeface="Gadget" charset="0"/>
              </a:rPr>
              <a:t> floor</a:t>
            </a:r>
          </a:p>
        </p:txBody>
      </p:sp>
      <p:sp>
        <p:nvSpPr>
          <p:cNvPr id="6197" name="Oval 53"/>
          <p:cNvSpPr>
            <a:spLocks noChangeArrowheads="1"/>
          </p:cNvSpPr>
          <p:nvPr/>
        </p:nvSpPr>
        <p:spPr bwMode="auto">
          <a:xfrm>
            <a:off x="2438400" y="1514475"/>
            <a:ext cx="508000" cy="381000"/>
          </a:xfrm>
          <a:prstGeom prst="ellipse">
            <a:avLst/>
          </a:prstGeom>
          <a:solidFill>
            <a:schemeClr val="accent1"/>
          </a:solidFill>
          <a:ln w="28575">
            <a:solidFill>
              <a:schemeClr val="tx2"/>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Tree>
    <p:extLst>
      <p:ext uri="{BB962C8B-B14F-4D97-AF65-F5344CB8AC3E}">
        <p14:creationId xmlns:p14="http://schemas.microsoft.com/office/powerpoint/2010/main" val="102751674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152400" y="152400"/>
            <a:ext cx="12192000" cy="1143000"/>
          </a:xfrm>
        </p:spPr>
        <p:txBody>
          <a:bodyPr/>
          <a:lstStyle/>
          <a:p>
            <a:r>
              <a:rPr lang="en-US" sz="4000" dirty="0" err="1"/>
              <a:t>Testbed</a:t>
            </a:r>
            <a:r>
              <a:rPr lang="en-US" sz="4000" dirty="0"/>
              <a:t> UDP </a:t>
            </a:r>
            <a:r>
              <a:rPr lang="en-US" sz="4000" dirty="0" smtClean="0"/>
              <a:t>throughput WITH HOP-COUNT </a:t>
            </a:r>
            <a:endParaRPr lang="en-US" sz="4000" dirty="0"/>
          </a:p>
        </p:txBody>
      </p:sp>
      <p:sp>
        <p:nvSpPr>
          <p:cNvPr id="39940" name="Line 4"/>
          <p:cNvSpPr>
            <a:spLocks noChangeShapeType="1"/>
          </p:cNvSpPr>
          <p:nvPr/>
        </p:nvSpPr>
        <p:spPr bwMode="auto">
          <a:xfrm>
            <a:off x="5689600" y="2209800"/>
            <a:ext cx="1828800" cy="1600200"/>
          </a:xfrm>
          <a:prstGeom prst="line">
            <a:avLst/>
          </a:prstGeom>
          <a:noFill/>
          <a:ln w="9525">
            <a:solidFill>
              <a:schemeClr val="bg2"/>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9941" name="Text Box 5"/>
          <p:cNvSpPr txBox="1">
            <a:spLocks noChangeArrowheads="1"/>
          </p:cNvSpPr>
          <p:nvPr/>
        </p:nvSpPr>
        <p:spPr bwMode="auto">
          <a:xfrm>
            <a:off x="6705600" y="2743200"/>
            <a:ext cx="83869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solidFill>
                  <a:schemeClr val="bg2"/>
                </a:solidFill>
              </a:rPr>
              <a:t>better</a:t>
            </a:r>
          </a:p>
        </p:txBody>
      </p:sp>
      <p:pic>
        <p:nvPicPr>
          <p:cNvPr id="39944"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0801" y="846138"/>
            <a:ext cx="8555567" cy="6088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grpSp>
        <p:nvGrpSpPr>
          <p:cNvPr id="39953" name="Group 17"/>
          <p:cNvGrpSpPr>
            <a:grpSpLocks/>
          </p:cNvGrpSpPr>
          <p:nvPr/>
        </p:nvGrpSpPr>
        <p:grpSpPr bwMode="auto">
          <a:xfrm>
            <a:off x="4775199" y="2438401"/>
            <a:ext cx="2125133" cy="1268413"/>
            <a:chOff x="2256" y="1440"/>
            <a:chExt cx="1004" cy="799"/>
          </a:xfrm>
        </p:grpSpPr>
        <p:sp>
          <p:nvSpPr>
            <p:cNvPr id="39945" name="Line 9"/>
            <p:cNvSpPr>
              <a:spLocks noChangeShapeType="1"/>
            </p:cNvSpPr>
            <p:nvPr/>
          </p:nvSpPr>
          <p:spPr bwMode="auto">
            <a:xfrm>
              <a:off x="2256" y="1440"/>
              <a:ext cx="624" cy="720"/>
            </a:xfrm>
            <a:prstGeom prst="line">
              <a:avLst/>
            </a:prstGeom>
            <a:noFill/>
            <a:ln w="381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9946" name="Text Box 10"/>
            <p:cNvSpPr txBox="1">
              <a:spLocks noChangeArrowheads="1"/>
            </p:cNvSpPr>
            <p:nvPr/>
          </p:nvSpPr>
          <p:spPr bwMode="auto">
            <a:xfrm>
              <a:off x="2882" y="2006"/>
              <a:ext cx="378"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Better</a:t>
              </a:r>
            </a:p>
          </p:txBody>
        </p:sp>
      </p:grpSp>
      <p:grpSp>
        <p:nvGrpSpPr>
          <p:cNvPr id="39950" name="Group 14"/>
          <p:cNvGrpSpPr>
            <a:grpSpLocks/>
          </p:cNvGrpSpPr>
          <p:nvPr/>
        </p:nvGrpSpPr>
        <p:grpSpPr bwMode="auto">
          <a:xfrm>
            <a:off x="2743200" y="3581400"/>
            <a:ext cx="1524000" cy="2514600"/>
            <a:chOff x="1296" y="2160"/>
            <a:chExt cx="720" cy="1584"/>
          </a:xfrm>
        </p:grpSpPr>
        <p:sp>
          <p:nvSpPr>
            <p:cNvPr id="39948" name="Line 12"/>
            <p:cNvSpPr>
              <a:spLocks noChangeShapeType="1"/>
            </p:cNvSpPr>
            <p:nvPr/>
          </p:nvSpPr>
          <p:spPr bwMode="auto">
            <a:xfrm>
              <a:off x="1296" y="2160"/>
              <a:ext cx="720" cy="0"/>
            </a:xfrm>
            <a:prstGeom prst="line">
              <a:avLst/>
            </a:prstGeom>
            <a:noFill/>
            <a:ln w="2857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9949" name="Line 13"/>
            <p:cNvSpPr>
              <a:spLocks noChangeShapeType="1"/>
            </p:cNvSpPr>
            <p:nvPr/>
          </p:nvSpPr>
          <p:spPr bwMode="auto">
            <a:xfrm>
              <a:off x="2016" y="2160"/>
              <a:ext cx="0" cy="1584"/>
            </a:xfrm>
            <a:prstGeom prst="line">
              <a:avLst/>
            </a:prstGeom>
            <a:noFill/>
            <a:ln w="2857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39954" name="Rectangle 18"/>
          <p:cNvSpPr>
            <a:spLocks noChangeArrowheads="1"/>
          </p:cNvSpPr>
          <p:nvPr/>
        </p:nvSpPr>
        <p:spPr bwMode="auto">
          <a:xfrm>
            <a:off x="5283200" y="5410200"/>
            <a:ext cx="4064000" cy="533400"/>
          </a:xfrm>
          <a:prstGeom prst="rect">
            <a:avLst/>
          </a:prstGeom>
          <a:solidFill>
            <a:schemeClr val="bg1"/>
          </a:solidFill>
          <a:ln w="9525">
            <a:solidFill>
              <a:schemeClr val="bg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Tree>
    <p:extLst>
      <p:ext uri="{BB962C8B-B14F-4D97-AF65-F5344CB8AC3E}">
        <p14:creationId xmlns:p14="http://schemas.microsoft.com/office/powerpoint/2010/main" val="14372059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3995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399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9"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67" y="693738"/>
            <a:ext cx="8555567" cy="6088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44034" name="Rectangle 2"/>
          <p:cNvSpPr>
            <a:spLocks noGrp="1" noChangeArrowheads="1"/>
          </p:cNvSpPr>
          <p:nvPr>
            <p:ph type="title"/>
          </p:nvPr>
        </p:nvSpPr>
        <p:spPr>
          <a:xfrm>
            <a:off x="685800" y="152400"/>
            <a:ext cx="10363200" cy="1143000"/>
          </a:xfrm>
        </p:spPr>
        <p:txBody>
          <a:bodyPr/>
          <a:lstStyle/>
          <a:p>
            <a:r>
              <a:rPr lang="en-US" sz="4000" dirty="0"/>
              <a:t>What throughput is possible?</a:t>
            </a:r>
          </a:p>
        </p:txBody>
      </p:sp>
      <p:sp>
        <p:nvSpPr>
          <p:cNvPr id="44036" name="Text Box 4"/>
          <p:cNvSpPr txBox="1">
            <a:spLocks noChangeArrowheads="1"/>
          </p:cNvSpPr>
          <p:nvPr/>
        </p:nvSpPr>
        <p:spPr bwMode="auto">
          <a:xfrm>
            <a:off x="8001000" y="1715869"/>
            <a:ext cx="426720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ja-JP" altLang="en-US" dirty="0">
                <a:latin typeface="Arial"/>
              </a:rPr>
              <a:t>‘</a:t>
            </a:r>
            <a:r>
              <a:rPr lang="en-US" dirty="0">
                <a:latin typeface="Gadget" charset="0"/>
              </a:rPr>
              <a:t>Best</a:t>
            </a:r>
            <a:r>
              <a:rPr lang="ja-JP" altLang="en-US" dirty="0">
                <a:latin typeface="Arial"/>
              </a:rPr>
              <a:t>’</a:t>
            </a:r>
            <a:r>
              <a:rPr lang="en-US" dirty="0">
                <a:latin typeface="Gadget" charset="0"/>
              </a:rPr>
              <a:t> for each pair is highest measured throughput of 10 promising static </a:t>
            </a:r>
            <a:r>
              <a:rPr lang="en-US" dirty="0" smtClean="0">
                <a:latin typeface="Gadget" charset="0"/>
              </a:rPr>
              <a:t>routes</a:t>
            </a:r>
            <a:endParaRPr lang="en-US" dirty="0">
              <a:latin typeface="Gadget" charset="0"/>
            </a:endParaRPr>
          </a:p>
        </p:txBody>
      </p:sp>
      <p:sp>
        <p:nvSpPr>
          <p:cNvPr id="44042" name="Oval 10"/>
          <p:cNvSpPr>
            <a:spLocks noChangeArrowheads="1"/>
          </p:cNvSpPr>
          <p:nvPr/>
        </p:nvSpPr>
        <p:spPr bwMode="auto">
          <a:xfrm rot="-3766703">
            <a:off x="1892300" y="2781300"/>
            <a:ext cx="2514600" cy="1828800"/>
          </a:xfrm>
          <a:prstGeom prst="ellipse">
            <a:avLst/>
          </a:prstGeom>
          <a:noFill/>
          <a:ln w="381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4043" name="Oval 11"/>
          <p:cNvSpPr>
            <a:spLocks noChangeArrowheads="1"/>
          </p:cNvSpPr>
          <p:nvPr/>
        </p:nvSpPr>
        <p:spPr bwMode="auto">
          <a:xfrm rot="-5157902">
            <a:off x="1369749" y="4361127"/>
            <a:ext cx="1525588" cy="1826684"/>
          </a:xfrm>
          <a:prstGeom prst="ellipse">
            <a:avLst/>
          </a:prstGeom>
          <a:noFill/>
          <a:ln w="381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4044" name="Rectangle 12"/>
          <p:cNvSpPr>
            <a:spLocks noChangeArrowheads="1"/>
          </p:cNvSpPr>
          <p:nvPr/>
        </p:nvSpPr>
        <p:spPr bwMode="auto">
          <a:xfrm>
            <a:off x="3962400" y="5105400"/>
            <a:ext cx="4064000" cy="685800"/>
          </a:xfrm>
          <a:prstGeom prst="rect">
            <a:avLst/>
          </a:prstGeom>
          <a:solidFill>
            <a:schemeClr val="bg1"/>
          </a:solidFill>
          <a:ln w="9525">
            <a:solidFill>
              <a:schemeClr val="bg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4045" name="Text Box 13"/>
          <p:cNvSpPr txBox="1">
            <a:spLocks noChangeArrowheads="1"/>
          </p:cNvSpPr>
          <p:nvPr/>
        </p:nvSpPr>
        <p:spPr bwMode="auto">
          <a:xfrm>
            <a:off x="1540933" y="1447801"/>
            <a:ext cx="186564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atin typeface="Gadget" charset="0"/>
              </a:rPr>
              <a:t>Routing protocol</a:t>
            </a:r>
          </a:p>
        </p:txBody>
      </p:sp>
      <p:sp>
        <p:nvSpPr>
          <p:cNvPr id="44046" name="Text Box 14"/>
          <p:cNvSpPr txBox="1">
            <a:spLocks noChangeArrowheads="1"/>
          </p:cNvSpPr>
          <p:nvPr/>
        </p:nvSpPr>
        <p:spPr bwMode="auto">
          <a:xfrm>
            <a:off x="4821768" y="3200401"/>
            <a:ext cx="74055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ja-JP" altLang="en-US">
                <a:latin typeface="Arial"/>
              </a:rPr>
              <a:t>‘</a:t>
            </a:r>
            <a:r>
              <a:rPr lang="en-US">
                <a:latin typeface="Gadget" charset="0"/>
              </a:rPr>
              <a:t>Best</a:t>
            </a:r>
            <a:r>
              <a:rPr lang="ja-JP" altLang="en-US">
                <a:latin typeface="Arial"/>
              </a:rPr>
              <a:t>’</a:t>
            </a:r>
            <a:endParaRPr lang="en-US">
              <a:latin typeface="Gadget" charset="0"/>
            </a:endParaRPr>
          </a:p>
        </p:txBody>
      </p:sp>
      <p:sp>
        <p:nvSpPr>
          <p:cNvPr id="44047" name="Line 15"/>
          <p:cNvSpPr>
            <a:spLocks noChangeShapeType="1"/>
          </p:cNvSpPr>
          <p:nvPr/>
        </p:nvSpPr>
        <p:spPr bwMode="auto">
          <a:xfrm>
            <a:off x="2946400" y="1981200"/>
            <a:ext cx="711200" cy="457200"/>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4048" name="Line 16"/>
          <p:cNvSpPr>
            <a:spLocks noChangeShapeType="1"/>
          </p:cNvSpPr>
          <p:nvPr/>
        </p:nvSpPr>
        <p:spPr bwMode="auto">
          <a:xfrm rot="10588582">
            <a:off x="4368800" y="2819400"/>
            <a:ext cx="711200" cy="457200"/>
          </a:xfrm>
          <a:prstGeom prst="line">
            <a:avLst/>
          </a:prstGeom>
          <a:noFill/>
          <a:ln w="28575">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Tree>
    <p:extLst>
      <p:ext uri="{BB962C8B-B14F-4D97-AF65-F5344CB8AC3E}">
        <p14:creationId xmlns:p14="http://schemas.microsoft.com/office/powerpoint/2010/main" val="281349211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499"/>
                                          </p:stCondLst>
                                        </p:cTn>
                                        <p:tgtEl>
                                          <p:spTgt spid="44043"/>
                                        </p:tgtEl>
                                        <p:attrNameLst>
                                          <p:attrName>style.visibility</p:attrName>
                                        </p:attrNameLst>
                                      </p:cBhvr>
                                      <p:to>
                                        <p:strVal val="hidden"/>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44042"/>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xit" presetSubtype="0" fill="hold" grpId="1" nodeType="clickEffect">
                                  <p:stCondLst>
                                    <p:cond delay="0"/>
                                  </p:stCondLst>
                                  <p:childTnLst>
                                    <p:set>
                                      <p:cBhvr>
                                        <p:cTn id="14" dur="1" fill="hold">
                                          <p:stCondLst>
                                            <p:cond delay="499"/>
                                          </p:stCondLst>
                                        </p:cTn>
                                        <p:tgtEl>
                                          <p:spTgt spid="440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42" grpId="0" animBg="1"/>
      <p:bldP spid="44042" grpId="1" animBg="1"/>
      <p:bldP spid="4404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Rectangle 3"/>
          <p:cNvSpPr>
            <a:spLocks noGrp="1" noChangeArrowheads="1"/>
          </p:cNvSpPr>
          <p:nvPr>
            <p:ph type="title"/>
          </p:nvPr>
        </p:nvSpPr>
        <p:spPr>
          <a:xfrm>
            <a:off x="304800" y="76200"/>
            <a:ext cx="12192000" cy="1143000"/>
          </a:xfrm>
        </p:spPr>
        <p:txBody>
          <a:bodyPr/>
          <a:lstStyle/>
          <a:p>
            <a:r>
              <a:rPr lang="en-US" sz="4400" dirty="0"/>
              <a:t>Throughput differs between paths</a:t>
            </a:r>
          </a:p>
        </p:txBody>
      </p:sp>
      <p:pic>
        <p:nvPicPr>
          <p:cNvPr id="86023"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7601" y="820737"/>
            <a:ext cx="8775700" cy="5808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86020" name="Text Box 4"/>
          <p:cNvSpPr txBox="1">
            <a:spLocks noChangeArrowheads="1"/>
          </p:cNvSpPr>
          <p:nvPr/>
        </p:nvSpPr>
        <p:spPr bwMode="auto">
          <a:xfrm>
            <a:off x="203200" y="5562600"/>
            <a:ext cx="284480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sz="2000" dirty="0">
                <a:latin typeface="Gadget" charset="0"/>
              </a:rPr>
              <a:t>Paths from 23 to 36</a:t>
            </a:r>
          </a:p>
        </p:txBody>
      </p:sp>
    </p:spTree>
    <p:extLst>
      <p:ext uri="{BB962C8B-B14F-4D97-AF65-F5344CB8AC3E}">
        <p14:creationId xmlns:p14="http://schemas.microsoft.com/office/powerpoint/2010/main" val="715762385"/>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Trebuchet MS">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xmlns="" name="Integral" id="{3577F8C9-A904-41D8-97D2-FD898F53F20E}" vid="{682D6EBE-8D36-4FF2-9DB3-F3D8D7B6715D}"/>
    </a:ext>
  </a:extLst>
</a:theme>
</file>

<file path=ppt/theme/theme2.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839827B5-A90F-45DE-9A48-E01BF3AFCC9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Integral</Template>
  <TotalTime>0</TotalTime>
  <Words>3737</Words>
  <Application>Microsoft Macintosh PowerPoint</Application>
  <PresentationFormat>Custom</PresentationFormat>
  <Paragraphs>492</Paragraphs>
  <Slides>46</Slides>
  <Notes>25</Notes>
  <HiddenSlides>10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Integral</vt:lpstr>
      <vt:lpstr>extending communication range</vt:lpstr>
      <vt:lpstr>EXTENDING RANGE: MESH NETWORKS</vt:lpstr>
      <vt:lpstr>Extending range: mesh networks</vt:lpstr>
      <vt:lpstr>Extending range: mesh networks</vt:lpstr>
      <vt:lpstr>A High-Throughput Path Metric for Multi-Hop Wireless Routing</vt:lpstr>
      <vt:lpstr>Indoor wireless network TESTBED</vt:lpstr>
      <vt:lpstr>Testbed UDP throughput WITH HOP-COUNT </vt:lpstr>
      <vt:lpstr>What throughput is possible?</vt:lpstr>
      <vt:lpstr>Throughput differs between paths</vt:lpstr>
      <vt:lpstr>Challenge: more hops, less throughput</vt:lpstr>
      <vt:lpstr>Challenge: many links are lossy</vt:lpstr>
      <vt:lpstr>Challenge: many links are asymmetric</vt:lpstr>
      <vt:lpstr>Effect of asymmetry on DISTANCE-VECTOR ROUTING</vt:lpstr>
      <vt:lpstr>A strawman route metric</vt:lpstr>
      <vt:lpstr>Another strawman metric</vt:lpstr>
      <vt:lpstr>New metric: ETX</vt:lpstr>
      <vt:lpstr>Calculating link ETX</vt:lpstr>
      <vt:lpstr>Measuring delivery ratios</vt:lpstr>
      <vt:lpstr>PATH (“ROUTE”) ETX</vt:lpstr>
      <vt:lpstr>ETX Properties</vt:lpstr>
      <vt:lpstr>ETX caveats</vt:lpstr>
      <vt:lpstr>Evaluation Setup</vt:lpstr>
      <vt:lpstr>ETX improves DSDV throughput</vt:lpstr>
      <vt:lpstr>Per-pair DSDV throughputs</vt:lpstr>
      <vt:lpstr>DSR with ETX</vt:lpstr>
      <vt:lpstr>DSR with ETX (no TX feedback)</vt:lpstr>
      <vt:lpstr>Some related work</vt:lpstr>
      <vt:lpstr>Summary</vt:lpstr>
      <vt:lpstr>Even longer range (city-scale)</vt:lpstr>
      <vt:lpstr>When the internet is miles away</vt:lpstr>
      <vt:lpstr>What if we want long range and low delay?</vt:lpstr>
      <vt:lpstr>What if we want long range and low delay</vt:lpstr>
      <vt:lpstr>Continuous recognition apps</vt:lpstr>
      <vt:lpstr>Glimpse: continuous real-time recognition</vt:lpstr>
      <vt:lpstr>Recognition pipeline</vt:lpstr>
      <vt:lpstr>Recognition pipeline</vt:lpstr>
      <vt:lpstr>Solution: server offload</vt:lpstr>
      <vt:lpstr>IDEA: Device-side active cache</vt:lpstr>
      <vt:lpstr>PowerPoint Presentation</vt:lpstr>
      <vt:lpstr>PowerPoint Presentation</vt:lpstr>
      <vt:lpstr>Performance on faces</vt:lpstr>
      <vt:lpstr>Performance on road signs</vt:lpstr>
      <vt:lpstr>SUMMARY AND PLAN</vt:lpstr>
      <vt:lpstr>Open questions and future work</vt:lpstr>
      <vt:lpstr>DE-Siloing</vt:lpstr>
      <vt:lpstr>predictions</vt:lpstr>
    </vt:vector>
  </TitlesOfParts>
  <Manager/>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2015-02-27T20:32:43Z</dcterms:created>
  <dcterms:modified xsi:type="dcterms:W3CDTF">2016-02-24T15:56:06Z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TC030310109991</vt:lpwstr>
  </property>
</Properties>
</file>

<file path=docProps/thumbnail.jpeg>
</file>